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56" r:id="rId3"/>
    <p:sldId id="282" r:id="rId4"/>
    <p:sldId id="283" r:id="rId5"/>
    <p:sldId id="258" r:id="rId6"/>
    <p:sldId id="259" r:id="rId7"/>
    <p:sldId id="260" r:id="rId8"/>
    <p:sldId id="261" r:id="rId9"/>
    <p:sldId id="262" r:id="rId10"/>
    <p:sldId id="263" r:id="rId11"/>
    <p:sldId id="264" r:id="rId12"/>
    <p:sldId id="265" r:id="rId13"/>
    <p:sldId id="266" r:id="rId14"/>
    <p:sldId id="267" r:id="rId15"/>
    <p:sldId id="269" r:id="rId16"/>
    <p:sldId id="279" r:id="rId17"/>
    <p:sldId id="270" r:id="rId18"/>
    <p:sldId id="271" r:id="rId19"/>
    <p:sldId id="280" r:id="rId20"/>
    <p:sldId id="272" r:id="rId21"/>
    <p:sldId id="273" r:id="rId22"/>
    <p:sldId id="274" r:id="rId23"/>
    <p:sldId id="275" r:id="rId24"/>
    <p:sldId id="276" r:id="rId25"/>
    <p:sldId id="277" r:id="rId26"/>
    <p:sldId id="278" r:id="rId27"/>
    <p:sldId id="28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7574"/>
    <a:srgbClr val="807F7E"/>
    <a:srgbClr val="878685"/>
    <a:srgbClr val="72706C"/>
    <a:srgbClr val="746F6A"/>
    <a:srgbClr val="7C7A76"/>
    <a:srgbClr val="EFC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81" autoAdjust="0"/>
    <p:restoredTop sz="94660"/>
  </p:normalViewPr>
  <p:slideViewPr>
    <p:cSldViewPr snapToGrid="0">
      <p:cViewPr varScale="1">
        <p:scale>
          <a:sx n="88" d="100"/>
          <a:sy n="88" d="100"/>
        </p:scale>
        <p:origin x="499" y="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31CB85-2755-414B-A0E0-407F7B985D0E}" type="datetimeFigureOut">
              <a:rPr lang="en-CA" smtClean="0"/>
              <a:t>2022-01-24</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DDB60B-28C2-4476-B7A9-020224135611}" type="slidenum">
              <a:rPr lang="en-CA" smtClean="0"/>
              <a:t>‹#›</a:t>
            </a:fld>
            <a:endParaRPr lang="en-CA"/>
          </a:p>
        </p:txBody>
      </p:sp>
    </p:spTree>
    <p:extLst>
      <p:ext uri="{BB962C8B-B14F-4D97-AF65-F5344CB8AC3E}">
        <p14:creationId xmlns:p14="http://schemas.microsoft.com/office/powerpoint/2010/main" val="623108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9271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CA"/>
              <a:t>Notes from COSIA 1.0:</a:t>
            </a:r>
            <a:endParaRPr/>
          </a:p>
          <a:p>
            <a:pPr marL="0" lvl="0" indent="0" algn="l" rtl="0">
              <a:spcBef>
                <a:spcPts val="0"/>
              </a:spcBef>
              <a:spcAft>
                <a:spcPts val="0"/>
              </a:spcAft>
              <a:buNone/>
            </a:pPr>
            <a:r>
              <a:rPr lang="en-CA" sz="1200" b="0" i="0" u="none" strike="noStrike">
                <a:solidFill>
                  <a:schemeClr val="dk1"/>
                </a:solidFill>
                <a:latin typeface="Calibri"/>
                <a:ea typeface="Calibri"/>
                <a:cs typeface="Calibri"/>
                <a:sym typeface="Calibri"/>
              </a:rPr>
              <a:t>On other data: Several data layers may have been valuable to include but were not available for the entire study area so could not be incorporated. These included the provincial model of caribou resource selection and high intensity LiDAR (Light Detection and Ranging) data. Therefore, an implicit assumption is that caribou habitat quality was treated uniformly throughout each caribou range. However, a sensitivity analysis done as part of a separate project (ABMI 2015) revealed that caribou habitat quality affected only a minor component of restoration planning, likely because scaling up to the township level masked small scale variation in habitat quality. </a:t>
            </a:r>
            <a:endParaRPr/>
          </a:p>
          <a:p>
            <a:pPr marL="0" lvl="0" indent="0" algn="l" rtl="0">
              <a:spcBef>
                <a:spcPts val="0"/>
              </a:spcBef>
              <a:spcAft>
                <a:spcPts val="0"/>
              </a:spcAft>
              <a:buNone/>
            </a:pPr>
            <a:r>
              <a:rPr lang="en-CA" sz="1200" b="0" i="0" u="none" strike="noStrike">
                <a:solidFill>
                  <a:schemeClr val="dk1"/>
                </a:solidFill>
                <a:latin typeface="Calibri"/>
                <a:ea typeface="Calibri"/>
                <a:cs typeface="Calibri"/>
                <a:sym typeface="Calibri"/>
              </a:rPr>
              <a:t>On scale: This approach ignores fine scale variation in line density and configuration, but is appropriate for coarse-filter strategic planning, as it may simplify logistics for on-the-ground work. It is likely that a subsequent process is required for fine scale operation and tactical planning. </a:t>
            </a:r>
            <a:endParaRPr/>
          </a:p>
          <a:p>
            <a:pPr marL="0" lvl="0" indent="0" algn="l" rtl="0">
              <a:spcBef>
                <a:spcPts val="0"/>
              </a:spcBef>
              <a:spcAft>
                <a:spcPts val="0"/>
              </a:spcAft>
              <a:buNone/>
            </a:pPr>
            <a:r>
              <a:rPr lang="en-CA" sz="1200" b="0" i="0" u="none" strike="noStrike">
                <a:solidFill>
                  <a:schemeClr val="dk1"/>
                </a:solidFill>
                <a:latin typeface="Calibri"/>
                <a:ea typeface="Calibri"/>
                <a:cs typeface="Calibri"/>
                <a:sym typeface="Calibri"/>
              </a:rPr>
              <a:t>On current disturbance: non-candidate or not available for restoration in the near term, including roads (year round and seasonal), active pipelines, central processing facilities, and commercial well pads. OSIP boundaries (+500m) were removed when calculating the reduction of footprint</a:t>
            </a:r>
            <a:endParaRPr/>
          </a:p>
          <a:p>
            <a:pPr marL="0" lvl="0" indent="0" algn="l" rtl="0">
              <a:spcBef>
                <a:spcPts val="0"/>
              </a:spcBef>
              <a:spcAft>
                <a:spcPts val="0"/>
              </a:spcAft>
              <a:buNone/>
            </a:pPr>
            <a:r>
              <a:rPr lang="en-CA" sz="1200" b="0" i="0" u="none" strike="noStrike">
                <a:solidFill>
                  <a:schemeClr val="dk1"/>
                </a:solidFill>
                <a:latin typeface="Calibri"/>
                <a:ea typeface="Calibri"/>
                <a:cs typeface="Calibri"/>
                <a:sym typeface="Calibri"/>
              </a:rPr>
              <a:t>On future disturbance: 1-RVL/MaxRVL (inverse normalized RVL)</a:t>
            </a:r>
            <a:endParaRPr/>
          </a:p>
          <a:p>
            <a:pPr marL="0" lvl="0" indent="0" algn="l" rtl="0">
              <a:spcBef>
                <a:spcPts val="0"/>
              </a:spcBef>
              <a:spcAft>
                <a:spcPts val="0"/>
              </a:spcAft>
              <a:buNone/>
            </a:pPr>
            <a:r>
              <a:rPr lang="en-CA" sz="1200" b="0" i="0" u="none" strike="noStrike">
                <a:solidFill>
                  <a:schemeClr val="dk1"/>
                </a:solidFill>
                <a:latin typeface="Calibri"/>
                <a:ea typeface="Calibri"/>
                <a:cs typeface="Calibri"/>
                <a:sym typeface="Calibri"/>
              </a:rPr>
              <a:t>On Optimization: Compared to Van Rensen’s optimiazation, and results were very similar (because both had similar inputs)s.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CA" sz="1200" b="0" i="0" u="none" strike="noStrike">
                <a:solidFill>
                  <a:schemeClr val="dk1"/>
                </a:solidFill>
                <a:latin typeface="Calibri"/>
                <a:ea typeface="Calibri"/>
                <a:cs typeface="Calibri"/>
                <a:sym typeface="Calibri"/>
              </a:rPr>
              <a:t>Alternate analyses: Only outside of active petroleum and natural gas agreements, current active oil sands agreements, and Forest Management Areas. Tenure does not imply surface disturbance. </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90" name="Google Shape;90;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CA"/>
              <a:t>5</a:t>
            </a:fld>
            <a:endParaRPr/>
          </a:p>
        </p:txBody>
      </p:sp>
    </p:spTree>
    <p:extLst>
      <p:ext uri="{BB962C8B-B14F-4D97-AF65-F5344CB8AC3E}">
        <p14:creationId xmlns:p14="http://schemas.microsoft.com/office/powerpoint/2010/main" val="362759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1967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9570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0200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6279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7610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4856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4395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9951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5078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1114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145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5374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8690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9324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3486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8492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1452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1613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8271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cb477b010f_0_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gcb477b010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04706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76757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88D46-D1D2-4457-B9A0-3A1D8B7FE955}"/>
              </a:ext>
            </a:extLst>
          </p:cNvPr>
          <p:cNvSpPr>
            <a:spLocks noGrp="1"/>
          </p:cNvSpPr>
          <p:nvPr>
            <p:ph type="ctrTitle" hasCustomPrompt="1"/>
          </p:nvPr>
        </p:nvSpPr>
        <p:spPr>
          <a:xfrm>
            <a:off x="6241756" y="1122362"/>
            <a:ext cx="4500132" cy="2306637"/>
          </a:xfrm>
        </p:spPr>
        <p:txBody>
          <a:bodyPr anchor="t">
            <a:normAutofit/>
          </a:bodyPr>
          <a:lstStyle>
            <a:lvl1pPr algn="l">
              <a:defRPr sz="3200" b="1">
                <a:solidFill>
                  <a:schemeClr val="bg2"/>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92804C4A-2FF1-46DE-8D7F-233ECD265C56}"/>
              </a:ext>
            </a:extLst>
          </p:cNvPr>
          <p:cNvSpPr>
            <a:spLocks noGrp="1"/>
          </p:cNvSpPr>
          <p:nvPr>
            <p:ph type="subTitle" idx="1"/>
          </p:nvPr>
        </p:nvSpPr>
        <p:spPr>
          <a:xfrm>
            <a:off x="6241756" y="3529160"/>
            <a:ext cx="4500132" cy="1090035"/>
          </a:xfrm>
        </p:spPr>
        <p:txBody>
          <a:bodyPr>
            <a:normAutofit/>
          </a:bodyPr>
          <a:lstStyle>
            <a:lvl1pPr marL="0" indent="0" algn="l">
              <a:buNone/>
              <a:defRPr sz="2400" i="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dirty="0"/>
          </a:p>
        </p:txBody>
      </p:sp>
      <p:pic>
        <p:nvPicPr>
          <p:cNvPr id="13" name="Picture 12">
            <a:extLst>
              <a:ext uri="{FF2B5EF4-FFF2-40B4-BE49-F238E27FC236}">
                <a16:creationId xmlns:a16="http://schemas.microsoft.com/office/drawing/2014/main" id="{F3CF66FE-6427-499C-8E5A-3F720C94AF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5725" r="5423" b="2"/>
          <a:stretch/>
        </p:blipFill>
        <p:spPr>
          <a:xfrm>
            <a:off x="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effectLst>
            <a:outerShdw blurRad="12700" dist="38100" sx="102000" sy="102000" algn="tl" rotWithShape="0">
              <a:schemeClr val="tx1">
                <a:lumMod val="10000"/>
                <a:lumOff val="90000"/>
              </a:schemeClr>
            </a:outerShdw>
          </a:effectLst>
        </p:spPr>
      </p:pic>
      <p:pic>
        <p:nvPicPr>
          <p:cNvPr id="14" name="Picture 13">
            <a:extLst>
              <a:ext uri="{FF2B5EF4-FFF2-40B4-BE49-F238E27FC236}">
                <a16:creationId xmlns:a16="http://schemas.microsoft.com/office/drawing/2014/main" id="{799EF012-6722-499D-B804-420D2B190B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48031" y="5819654"/>
            <a:ext cx="3313051" cy="806580"/>
          </a:xfrm>
          <a:prstGeom prst="rect">
            <a:avLst/>
          </a:prstGeom>
          <a:effectLst/>
        </p:spPr>
      </p:pic>
      <p:pic>
        <p:nvPicPr>
          <p:cNvPr id="15" name="Picture 14">
            <a:extLst>
              <a:ext uri="{FF2B5EF4-FFF2-40B4-BE49-F238E27FC236}">
                <a16:creationId xmlns:a16="http://schemas.microsoft.com/office/drawing/2014/main" id="{D5283B83-AC85-4A71-B690-2042787F8E00}"/>
              </a:ext>
            </a:extLst>
          </p:cNvPr>
          <p:cNvPicPr>
            <a:picLocks noChangeAspect="1"/>
          </p:cNvPicPr>
          <p:nvPr userDrawn="1"/>
        </p:nvPicPr>
        <p:blipFill>
          <a:blip r:embed="rId4">
            <a:alphaModFix amt="20000"/>
            <a:extLst>
              <a:ext uri="{28A0092B-C50C-407E-A947-70E740481C1C}">
                <a14:useLocalDpi xmlns:a14="http://schemas.microsoft.com/office/drawing/2010/main" val="0"/>
              </a:ext>
            </a:extLst>
          </a:blip>
          <a:stretch>
            <a:fillRect/>
          </a:stretch>
        </p:blipFill>
        <p:spPr>
          <a:xfrm>
            <a:off x="9245594" y="-465789"/>
            <a:ext cx="5014403" cy="7323789"/>
          </a:xfrm>
          <a:prstGeom prst="rect">
            <a:avLst/>
          </a:prstGeom>
          <a:effectLst/>
        </p:spPr>
      </p:pic>
    </p:spTree>
    <p:extLst>
      <p:ext uri="{BB962C8B-B14F-4D97-AF65-F5344CB8AC3E}">
        <p14:creationId xmlns:p14="http://schemas.microsoft.com/office/powerpoint/2010/main" val="2683358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CFAC8-4CCD-4C37-A952-99DE2FFDFA37}"/>
              </a:ext>
            </a:extLst>
          </p:cNvPr>
          <p:cNvSpPr>
            <a:spLocks noGrp="1"/>
          </p:cNvSpPr>
          <p:nvPr>
            <p:ph type="title"/>
          </p:nvPr>
        </p:nvSpPr>
        <p:spPr>
          <a:xfrm>
            <a:off x="561109" y="18256"/>
            <a:ext cx="10515600" cy="1009020"/>
          </a:xfrm>
        </p:spPr>
        <p:txBody>
          <a:bodyPr anchor="b"/>
          <a:lstStyle/>
          <a:p>
            <a:r>
              <a:rPr lang="en-US"/>
              <a:t>Click to edit Master title style</a:t>
            </a:r>
            <a:endParaRPr lang="en-CA" dirty="0"/>
          </a:p>
        </p:txBody>
      </p:sp>
      <p:sp>
        <p:nvSpPr>
          <p:cNvPr id="3" name="Content Placeholder 2">
            <a:extLst>
              <a:ext uri="{FF2B5EF4-FFF2-40B4-BE49-F238E27FC236}">
                <a16:creationId xmlns:a16="http://schemas.microsoft.com/office/drawing/2014/main" id="{8CE76064-497B-474B-A698-D0D9008D281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Rectangle 6">
            <a:extLst>
              <a:ext uri="{FF2B5EF4-FFF2-40B4-BE49-F238E27FC236}">
                <a16:creationId xmlns:a16="http://schemas.microsoft.com/office/drawing/2014/main" id="{7085BFE4-68B0-42D3-BFE1-815007B08A2A}"/>
              </a:ext>
            </a:extLst>
          </p:cNvPr>
          <p:cNvSpPr/>
          <p:nvPr userDrawn="1"/>
        </p:nvSpPr>
        <p:spPr>
          <a:xfrm flipV="1">
            <a:off x="0" y="1004416"/>
            <a:ext cx="7858125" cy="4571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072468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0097-CC60-4C2B-A813-A6B3B8234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652B5E2-0066-4DE9-80CE-169D76D1C2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6AF71F1-9BF3-4137-8674-8085E2B02EFD}"/>
              </a:ext>
            </a:extLst>
          </p:cNvPr>
          <p:cNvSpPr>
            <a:spLocks noGrp="1"/>
          </p:cNvSpPr>
          <p:nvPr>
            <p:ph type="dt" sz="half" idx="10"/>
          </p:nvPr>
        </p:nvSpPr>
        <p:spPr/>
        <p:txBody>
          <a:bodyPr/>
          <a:lstStyle/>
          <a:p>
            <a:fld id="{E87BE882-DB7E-4D83-B898-49ADE7D56E4D}" type="datetimeFigureOut">
              <a:rPr lang="en-CA" smtClean="0"/>
              <a:t>2022-01-24</a:t>
            </a:fld>
            <a:endParaRPr lang="en-CA"/>
          </a:p>
        </p:txBody>
      </p:sp>
      <p:sp>
        <p:nvSpPr>
          <p:cNvPr id="5" name="Footer Placeholder 4">
            <a:extLst>
              <a:ext uri="{FF2B5EF4-FFF2-40B4-BE49-F238E27FC236}">
                <a16:creationId xmlns:a16="http://schemas.microsoft.com/office/drawing/2014/main" id="{7E6268D2-3599-4F5F-81A3-35D1783CA35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C0C93B9-D55A-47BD-87C4-275D2C431179}"/>
              </a:ext>
            </a:extLst>
          </p:cNvPr>
          <p:cNvSpPr>
            <a:spLocks noGrp="1"/>
          </p:cNvSpPr>
          <p:nvPr>
            <p:ph type="sldNum" sz="quarter" idx="12"/>
          </p:nvPr>
        </p:nvSpPr>
        <p:spPr/>
        <p:txBody>
          <a:bodyPr/>
          <a:lstStyle/>
          <a:p>
            <a:fld id="{E87F8F1B-6F9E-4F55-B574-4C1ABAB5CE9B}" type="slidenum">
              <a:rPr lang="en-CA" smtClean="0"/>
              <a:t>‹#›</a:t>
            </a:fld>
            <a:endParaRPr lang="en-CA"/>
          </a:p>
        </p:txBody>
      </p:sp>
    </p:spTree>
    <p:extLst>
      <p:ext uri="{BB962C8B-B14F-4D97-AF65-F5344CB8AC3E}">
        <p14:creationId xmlns:p14="http://schemas.microsoft.com/office/powerpoint/2010/main" val="2177949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B8F9B-CA2D-48AF-83EF-8CA1AFCAEB8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149C551-C860-4E74-BA12-2FF69A72035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E11368AC-FCD3-43CC-B25F-A414096C123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A14EEA7-38A6-4873-92DE-88B374A1F2A2}"/>
              </a:ext>
            </a:extLst>
          </p:cNvPr>
          <p:cNvSpPr>
            <a:spLocks noGrp="1"/>
          </p:cNvSpPr>
          <p:nvPr>
            <p:ph type="dt" sz="half" idx="10"/>
          </p:nvPr>
        </p:nvSpPr>
        <p:spPr/>
        <p:txBody>
          <a:bodyPr/>
          <a:lstStyle/>
          <a:p>
            <a:fld id="{E87BE882-DB7E-4D83-B898-49ADE7D56E4D}" type="datetimeFigureOut">
              <a:rPr lang="en-CA" smtClean="0"/>
              <a:t>2022-01-24</a:t>
            </a:fld>
            <a:endParaRPr lang="en-CA"/>
          </a:p>
        </p:txBody>
      </p:sp>
      <p:sp>
        <p:nvSpPr>
          <p:cNvPr id="6" name="Footer Placeholder 5">
            <a:extLst>
              <a:ext uri="{FF2B5EF4-FFF2-40B4-BE49-F238E27FC236}">
                <a16:creationId xmlns:a16="http://schemas.microsoft.com/office/drawing/2014/main" id="{DE04D6A2-ADCC-4014-B605-AFCE6B1C7D1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FA3506A-724C-4746-B671-90C916C27DE5}"/>
              </a:ext>
            </a:extLst>
          </p:cNvPr>
          <p:cNvSpPr>
            <a:spLocks noGrp="1"/>
          </p:cNvSpPr>
          <p:nvPr>
            <p:ph type="sldNum" sz="quarter" idx="12"/>
          </p:nvPr>
        </p:nvSpPr>
        <p:spPr/>
        <p:txBody>
          <a:bodyPr/>
          <a:lstStyle/>
          <a:p>
            <a:fld id="{E87F8F1B-6F9E-4F55-B574-4C1ABAB5CE9B}" type="slidenum">
              <a:rPr lang="en-CA" smtClean="0"/>
              <a:t>‹#›</a:t>
            </a:fld>
            <a:endParaRPr lang="en-CA"/>
          </a:p>
        </p:txBody>
      </p:sp>
    </p:spTree>
    <p:extLst>
      <p:ext uri="{BB962C8B-B14F-4D97-AF65-F5344CB8AC3E}">
        <p14:creationId xmlns:p14="http://schemas.microsoft.com/office/powerpoint/2010/main" val="3971161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B8BA-2C79-4D53-9426-3F180AF58D72}"/>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61379C0-21AA-4E5F-86C4-5741D9B186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0E5897F-2506-4340-853C-D982CEED1D2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8BAC6A15-C037-4395-85AD-C7D382D248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5A72705-8469-4E0A-887E-23DCD231D28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40802F9D-4A2A-4C6E-B0A6-31CCAA8C2967}"/>
              </a:ext>
            </a:extLst>
          </p:cNvPr>
          <p:cNvSpPr>
            <a:spLocks noGrp="1"/>
          </p:cNvSpPr>
          <p:nvPr>
            <p:ph type="dt" sz="half" idx="10"/>
          </p:nvPr>
        </p:nvSpPr>
        <p:spPr/>
        <p:txBody>
          <a:bodyPr/>
          <a:lstStyle/>
          <a:p>
            <a:fld id="{E87BE882-DB7E-4D83-B898-49ADE7D56E4D}" type="datetimeFigureOut">
              <a:rPr lang="en-CA" smtClean="0"/>
              <a:t>2022-01-24</a:t>
            </a:fld>
            <a:endParaRPr lang="en-CA"/>
          </a:p>
        </p:txBody>
      </p:sp>
      <p:sp>
        <p:nvSpPr>
          <p:cNvPr id="8" name="Footer Placeholder 7">
            <a:extLst>
              <a:ext uri="{FF2B5EF4-FFF2-40B4-BE49-F238E27FC236}">
                <a16:creationId xmlns:a16="http://schemas.microsoft.com/office/drawing/2014/main" id="{9AEE9FCA-DFFE-4F48-85F2-969472A8896A}"/>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0550ADA0-A5FD-426F-AE74-56BCB9CAD808}"/>
              </a:ext>
            </a:extLst>
          </p:cNvPr>
          <p:cNvSpPr>
            <a:spLocks noGrp="1"/>
          </p:cNvSpPr>
          <p:nvPr>
            <p:ph type="sldNum" sz="quarter" idx="12"/>
          </p:nvPr>
        </p:nvSpPr>
        <p:spPr/>
        <p:txBody>
          <a:bodyPr/>
          <a:lstStyle/>
          <a:p>
            <a:fld id="{E87F8F1B-6F9E-4F55-B574-4C1ABAB5CE9B}" type="slidenum">
              <a:rPr lang="en-CA" smtClean="0"/>
              <a:t>‹#›</a:t>
            </a:fld>
            <a:endParaRPr lang="en-CA"/>
          </a:p>
        </p:txBody>
      </p:sp>
    </p:spTree>
    <p:extLst>
      <p:ext uri="{BB962C8B-B14F-4D97-AF65-F5344CB8AC3E}">
        <p14:creationId xmlns:p14="http://schemas.microsoft.com/office/powerpoint/2010/main" val="4215878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154A0-F5CF-4ABD-9B52-6E1AB4B438B0}"/>
              </a:ext>
            </a:extLst>
          </p:cNvPr>
          <p:cNvSpPr>
            <a:spLocks noGrp="1"/>
          </p:cNvSpPr>
          <p:nvPr>
            <p:ph type="title"/>
          </p:nvPr>
        </p:nvSpPr>
        <p:spPr/>
        <p:txBody>
          <a:bodyPr/>
          <a:lstStyle>
            <a:lvl1pPr algn="ctr">
              <a:defRPr/>
            </a:lvl1pPr>
          </a:lstStyle>
          <a:p>
            <a:r>
              <a:rPr lang="en-US"/>
              <a:t>Click to edit Master title style</a:t>
            </a:r>
            <a:endParaRPr lang="en-CA" dirty="0"/>
          </a:p>
        </p:txBody>
      </p:sp>
      <p:sp>
        <p:nvSpPr>
          <p:cNvPr id="6" name="Rectangle 5">
            <a:extLst>
              <a:ext uri="{FF2B5EF4-FFF2-40B4-BE49-F238E27FC236}">
                <a16:creationId xmlns:a16="http://schemas.microsoft.com/office/drawing/2014/main" id="{84840E1B-BFFA-46DC-B0C5-44095A01F50E}"/>
              </a:ext>
            </a:extLst>
          </p:cNvPr>
          <p:cNvSpPr/>
          <p:nvPr userDrawn="1"/>
        </p:nvSpPr>
        <p:spPr>
          <a:xfrm flipV="1">
            <a:off x="2166937" y="995179"/>
            <a:ext cx="7858125" cy="4571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08789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DFFE7C-7856-494F-86C7-79762B1B6973}"/>
              </a:ext>
            </a:extLst>
          </p:cNvPr>
          <p:cNvSpPr>
            <a:spLocks noGrp="1"/>
          </p:cNvSpPr>
          <p:nvPr>
            <p:ph type="dt" sz="half" idx="10"/>
          </p:nvPr>
        </p:nvSpPr>
        <p:spPr/>
        <p:txBody>
          <a:bodyPr/>
          <a:lstStyle/>
          <a:p>
            <a:fld id="{E87BE882-DB7E-4D83-B898-49ADE7D56E4D}" type="datetimeFigureOut">
              <a:rPr lang="en-CA" smtClean="0"/>
              <a:t>2022-01-24</a:t>
            </a:fld>
            <a:endParaRPr lang="en-CA"/>
          </a:p>
        </p:txBody>
      </p:sp>
      <p:sp>
        <p:nvSpPr>
          <p:cNvPr id="3" name="Footer Placeholder 2">
            <a:extLst>
              <a:ext uri="{FF2B5EF4-FFF2-40B4-BE49-F238E27FC236}">
                <a16:creationId xmlns:a16="http://schemas.microsoft.com/office/drawing/2014/main" id="{802D2694-924B-4526-8981-D6B934DC551C}"/>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1FBF4F27-3462-498D-8175-5F310F20787B}"/>
              </a:ext>
            </a:extLst>
          </p:cNvPr>
          <p:cNvSpPr>
            <a:spLocks noGrp="1"/>
          </p:cNvSpPr>
          <p:nvPr>
            <p:ph type="sldNum" sz="quarter" idx="12"/>
          </p:nvPr>
        </p:nvSpPr>
        <p:spPr/>
        <p:txBody>
          <a:bodyPr/>
          <a:lstStyle/>
          <a:p>
            <a:fld id="{E87F8F1B-6F9E-4F55-B574-4C1ABAB5CE9B}" type="slidenum">
              <a:rPr lang="en-CA" smtClean="0"/>
              <a:t>‹#›</a:t>
            </a:fld>
            <a:endParaRPr lang="en-CA"/>
          </a:p>
        </p:txBody>
      </p:sp>
    </p:spTree>
    <p:extLst>
      <p:ext uri="{BB962C8B-B14F-4D97-AF65-F5344CB8AC3E}">
        <p14:creationId xmlns:p14="http://schemas.microsoft.com/office/powerpoint/2010/main" val="2314281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A01D1-8358-4A51-A690-5CB87C9E0F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A271BEF9-CB90-435A-9508-29FD597401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C10DB77-021F-440D-8AB2-E1A5B4E2E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350A69E-E68C-4963-BC34-62B98F3C86E0}"/>
              </a:ext>
            </a:extLst>
          </p:cNvPr>
          <p:cNvSpPr>
            <a:spLocks noGrp="1"/>
          </p:cNvSpPr>
          <p:nvPr>
            <p:ph type="dt" sz="half" idx="10"/>
          </p:nvPr>
        </p:nvSpPr>
        <p:spPr/>
        <p:txBody>
          <a:bodyPr/>
          <a:lstStyle/>
          <a:p>
            <a:fld id="{E87BE882-DB7E-4D83-B898-49ADE7D56E4D}" type="datetimeFigureOut">
              <a:rPr lang="en-CA" smtClean="0"/>
              <a:t>2022-01-24</a:t>
            </a:fld>
            <a:endParaRPr lang="en-CA"/>
          </a:p>
        </p:txBody>
      </p:sp>
      <p:sp>
        <p:nvSpPr>
          <p:cNvPr id="6" name="Footer Placeholder 5">
            <a:extLst>
              <a:ext uri="{FF2B5EF4-FFF2-40B4-BE49-F238E27FC236}">
                <a16:creationId xmlns:a16="http://schemas.microsoft.com/office/drawing/2014/main" id="{DB851E8A-44C0-48C0-A669-6A1C6FDE4C6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3FF8ADE-4298-4947-A532-A9C63F123219}"/>
              </a:ext>
            </a:extLst>
          </p:cNvPr>
          <p:cNvSpPr>
            <a:spLocks noGrp="1"/>
          </p:cNvSpPr>
          <p:nvPr>
            <p:ph type="sldNum" sz="quarter" idx="12"/>
          </p:nvPr>
        </p:nvSpPr>
        <p:spPr/>
        <p:txBody>
          <a:bodyPr/>
          <a:lstStyle/>
          <a:p>
            <a:fld id="{E87F8F1B-6F9E-4F55-B574-4C1ABAB5CE9B}" type="slidenum">
              <a:rPr lang="en-CA" smtClean="0"/>
              <a:t>‹#›</a:t>
            </a:fld>
            <a:endParaRPr lang="en-CA"/>
          </a:p>
        </p:txBody>
      </p:sp>
    </p:spTree>
    <p:extLst>
      <p:ext uri="{BB962C8B-B14F-4D97-AF65-F5344CB8AC3E}">
        <p14:creationId xmlns:p14="http://schemas.microsoft.com/office/powerpoint/2010/main" val="3135389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37DFB-57F8-4EBB-9FE3-F5D368ABD4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E62D4D42-8FA6-45AC-8427-9397392C0B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a:extLst>
              <a:ext uri="{FF2B5EF4-FFF2-40B4-BE49-F238E27FC236}">
                <a16:creationId xmlns:a16="http://schemas.microsoft.com/office/drawing/2014/main" id="{CCF35B4D-3EB7-4869-835C-5989DBE215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334699-2E3B-43B4-88BE-1B5FB184C8CB}"/>
              </a:ext>
            </a:extLst>
          </p:cNvPr>
          <p:cNvSpPr>
            <a:spLocks noGrp="1"/>
          </p:cNvSpPr>
          <p:nvPr>
            <p:ph type="dt" sz="half" idx="10"/>
          </p:nvPr>
        </p:nvSpPr>
        <p:spPr/>
        <p:txBody>
          <a:bodyPr/>
          <a:lstStyle/>
          <a:p>
            <a:fld id="{E87BE882-DB7E-4D83-B898-49ADE7D56E4D}" type="datetimeFigureOut">
              <a:rPr lang="en-CA" smtClean="0"/>
              <a:t>2022-01-24</a:t>
            </a:fld>
            <a:endParaRPr lang="en-CA"/>
          </a:p>
        </p:txBody>
      </p:sp>
      <p:sp>
        <p:nvSpPr>
          <p:cNvPr id="6" name="Footer Placeholder 5">
            <a:extLst>
              <a:ext uri="{FF2B5EF4-FFF2-40B4-BE49-F238E27FC236}">
                <a16:creationId xmlns:a16="http://schemas.microsoft.com/office/drawing/2014/main" id="{45D3795B-67DD-435C-950C-222C7F23360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452DFAB-C99F-4AF0-AD40-AA87590645B8}"/>
              </a:ext>
            </a:extLst>
          </p:cNvPr>
          <p:cNvSpPr>
            <a:spLocks noGrp="1"/>
          </p:cNvSpPr>
          <p:nvPr>
            <p:ph type="sldNum" sz="quarter" idx="12"/>
          </p:nvPr>
        </p:nvSpPr>
        <p:spPr/>
        <p:txBody>
          <a:bodyPr/>
          <a:lstStyle/>
          <a:p>
            <a:fld id="{E87F8F1B-6F9E-4F55-B574-4C1ABAB5CE9B}" type="slidenum">
              <a:rPr lang="en-CA" smtClean="0"/>
              <a:t>‹#›</a:t>
            </a:fld>
            <a:endParaRPr lang="en-CA"/>
          </a:p>
        </p:txBody>
      </p:sp>
    </p:spTree>
    <p:extLst>
      <p:ext uri="{BB962C8B-B14F-4D97-AF65-F5344CB8AC3E}">
        <p14:creationId xmlns:p14="http://schemas.microsoft.com/office/powerpoint/2010/main" val="1164687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3F6D2-58AF-44B6-8C07-15380F6FC41E}"/>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626F8D2-25EB-4B79-A3FC-5817030E71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21C7FD8-7010-4FA9-A396-EDDE1883849A}"/>
              </a:ext>
            </a:extLst>
          </p:cNvPr>
          <p:cNvSpPr>
            <a:spLocks noGrp="1"/>
          </p:cNvSpPr>
          <p:nvPr>
            <p:ph type="dt" sz="half" idx="10"/>
          </p:nvPr>
        </p:nvSpPr>
        <p:spPr/>
        <p:txBody>
          <a:bodyPr/>
          <a:lstStyle/>
          <a:p>
            <a:fld id="{E87BE882-DB7E-4D83-B898-49ADE7D56E4D}" type="datetimeFigureOut">
              <a:rPr lang="en-CA" smtClean="0"/>
              <a:t>2022-01-24</a:t>
            </a:fld>
            <a:endParaRPr lang="en-CA"/>
          </a:p>
        </p:txBody>
      </p:sp>
      <p:sp>
        <p:nvSpPr>
          <p:cNvPr id="5" name="Footer Placeholder 4">
            <a:extLst>
              <a:ext uri="{FF2B5EF4-FFF2-40B4-BE49-F238E27FC236}">
                <a16:creationId xmlns:a16="http://schemas.microsoft.com/office/drawing/2014/main" id="{627E0749-FB00-44BC-9B10-B79358CAFAC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2B1E7A7-9BE7-4262-A120-38CE3BE8E9CA}"/>
              </a:ext>
            </a:extLst>
          </p:cNvPr>
          <p:cNvSpPr>
            <a:spLocks noGrp="1"/>
          </p:cNvSpPr>
          <p:nvPr>
            <p:ph type="sldNum" sz="quarter" idx="12"/>
          </p:nvPr>
        </p:nvSpPr>
        <p:spPr/>
        <p:txBody>
          <a:bodyPr/>
          <a:lstStyle/>
          <a:p>
            <a:fld id="{E87F8F1B-6F9E-4F55-B574-4C1ABAB5CE9B}" type="slidenum">
              <a:rPr lang="en-CA" smtClean="0"/>
              <a:t>‹#›</a:t>
            </a:fld>
            <a:endParaRPr lang="en-CA"/>
          </a:p>
        </p:txBody>
      </p:sp>
    </p:spTree>
    <p:extLst>
      <p:ext uri="{BB962C8B-B14F-4D97-AF65-F5344CB8AC3E}">
        <p14:creationId xmlns:p14="http://schemas.microsoft.com/office/powerpoint/2010/main" val="24626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66315E-5AB8-4FCC-9FF9-171B1E66B4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B0A185F-8C8C-4247-A0BE-DF02C2F52D1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2014F7F-6698-4B26-9FD4-0144C47FD663}"/>
              </a:ext>
            </a:extLst>
          </p:cNvPr>
          <p:cNvSpPr>
            <a:spLocks noGrp="1"/>
          </p:cNvSpPr>
          <p:nvPr>
            <p:ph type="dt" sz="half" idx="10"/>
          </p:nvPr>
        </p:nvSpPr>
        <p:spPr/>
        <p:txBody>
          <a:bodyPr/>
          <a:lstStyle/>
          <a:p>
            <a:fld id="{E87BE882-DB7E-4D83-B898-49ADE7D56E4D}" type="datetimeFigureOut">
              <a:rPr lang="en-CA" smtClean="0"/>
              <a:t>2022-01-24</a:t>
            </a:fld>
            <a:endParaRPr lang="en-CA"/>
          </a:p>
        </p:txBody>
      </p:sp>
      <p:sp>
        <p:nvSpPr>
          <p:cNvPr id="5" name="Footer Placeholder 4">
            <a:extLst>
              <a:ext uri="{FF2B5EF4-FFF2-40B4-BE49-F238E27FC236}">
                <a16:creationId xmlns:a16="http://schemas.microsoft.com/office/drawing/2014/main" id="{B7E9D351-D478-4B87-9856-5EE319FAC7A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EE07807-70F8-44C5-A6E3-F23C805779DE}"/>
              </a:ext>
            </a:extLst>
          </p:cNvPr>
          <p:cNvSpPr>
            <a:spLocks noGrp="1"/>
          </p:cNvSpPr>
          <p:nvPr>
            <p:ph type="sldNum" sz="quarter" idx="12"/>
          </p:nvPr>
        </p:nvSpPr>
        <p:spPr/>
        <p:txBody>
          <a:bodyPr/>
          <a:lstStyle/>
          <a:p>
            <a:fld id="{E87F8F1B-6F9E-4F55-B574-4C1ABAB5CE9B}" type="slidenum">
              <a:rPr lang="en-CA" smtClean="0"/>
              <a:t>‹#›</a:t>
            </a:fld>
            <a:endParaRPr lang="en-CA"/>
          </a:p>
        </p:txBody>
      </p:sp>
    </p:spTree>
    <p:extLst>
      <p:ext uri="{BB962C8B-B14F-4D97-AF65-F5344CB8AC3E}">
        <p14:creationId xmlns:p14="http://schemas.microsoft.com/office/powerpoint/2010/main" val="971072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1_Title Slide">
    <p:bg>
      <p:bgPr>
        <a:solidFill>
          <a:srgbClr val="767574"/>
        </a:solidFill>
        <a:effectLst/>
      </p:bgPr>
    </p:bg>
    <p:spTree>
      <p:nvGrpSpPr>
        <p:cNvPr id="1" name="Shape 17"/>
        <p:cNvGrpSpPr/>
        <p:nvPr/>
      </p:nvGrpSpPr>
      <p:grpSpPr>
        <a:xfrm>
          <a:off x="0" y="0"/>
          <a:ext cx="0" cy="0"/>
          <a:chOff x="0" y="0"/>
          <a:chExt cx="0" cy="0"/>
        </a:xfrm>
      </p:grpSpPr>
      <p:sp>
        <p:nvSpPr>
          <p:cNvPr id="18" name="Google Shape;18;p23"/>
          <p:cNvSpPr txBox="1">
            <a:spLocks noGrp="1"/>
          </p:cNvSpPr>
          <p:nvPr>
            <p:ph type="ctrTitle"/>
          </p:nvPr>
        </p:nvSpPr>
        <p:spPr>
          <a:xfrm>
            <a:off x="6241756" y="1122362"/>
            <a:ext cx="4500132" cy="230663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2"/>
              </a:buClr>
              <a:buSzPts val="3200"/>
              <a:buFont typeface="Calibri"/>
              <a:buNone/>
              <a:defRPr sz="32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3"/>
          <p:cNvSpPr txBox="1">
            <a:spLocks noGrp="1"/>
          </p:cNvSpPr>
          <p:nvPr>
            <p:ph type="subTitle" idx="1"/>
          </p:nvPr>
        </p:nvSpPr>
        <p:spPr>
          <a:xfrm>
            <a:off x="6241756" y="3529160"/>
            <a:ext cx="4500132" cy="1090035"/>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2"/>
              </a:buClr>
              <a:buSzPts val="2400"/>
              <a:buNone/>
              <a:defRPr sz="2400" i="1">
                <a:solidFill>
                  <a:schemeClr val="dk2"/>
                </a:solidFill>
              </a:defRPr>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pic>
        <p:nvPicPr>
          <p:cNvPr id="20" name="Google Shape;20;p23"/>
          <p:cNvPicPr preferRelativeResize="0"/>
          <p:nvPr/>
        </p:nvPicPr>
        <p:blipFill rotWithShape="1">
          <a:blip r:embed="rId2">
            <a:alphaModFix/>
          </a:blip>
          <a:srcRect/>
          <a:stretch/>
        </p:blipFill>
        <p:spPr>
          <a:xfrm>
            <a:off x="0" y="10"/>
            <a:ext cx="6024134" cy="6857990"/>
          </a:xfrm>
          <a:custGeom>
            <a:avLst/>
            <a:gdLst/>
            <a:ahLst/>
            <a:cxnLst/>
            <a:rect l="l" t="t" r="r" b="b"/>
            <a:pathLst>
              <a:path w="6024154" h="6858000" extrusionOk="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a:ln>
            <a:noFill/>
          </a:ln>
          <a:effectLst>
            <a:outerShdw blurRad="12700" dist="38100" sx="102000" sy="102000" algn="tl" rotWithShape="0">
              <a:srgbClr val="E6E6E6"/>
            </a:outerShdw>
          </a:effectLst>
        </p:spPr>
      </p:pic>
      <p:pic>
        <p:nvPicPr>
          <p:cNvPr id="21" name="Google Shape;21;p23"/>
          <p:cNvPicPr preferRelativeResize="0"/>
          <p:nvPr/>
        </p:nvPicPr>
        <p:blipFill rotWithShape="1">
          <a:blip r:embed="rId3">
            <a:alphaModFix/>
          </a:blip>
          <a:srcRect/>
          <a:stretch/>
        </p:blipFill>
        <p:spPr>
          <a:xfrm>
            <a:off x="8648031" y="5819654"/>
            <a:ext cx="3313051" cy="806580"/>
          </a:xfrm>
          <a:prstGeom prst="rect">
            <a:avLst/>
          </a:prstGeom>
          <a:noFill/>
          <a:ln>
            <a:noFill/>
          </a:ln>
        </p:spPr>
      </p:pic>
      <p:pic>
        <p:nvPicPr>
          <p:cNvPr id="22" name="Google Shape;22;p23"/>
          <p:cNvPicPr preferRelativeResize="0"/>
          <p:nvPr/>
        </p:nvPicPr>
        <p:blipFill rotWithShape="1">
          <a:blip r:embed="rId4">
            <a:alphaModFix amt="20000"/>
          </a:blip>
          <a:srcRect/>
          <a:stretch/>
        </p:blipFill>
        <p:spPr>
          <a:xfrm>
            <a:off x="9245594" y="-465789"/>
            <a:ext cx="5014403" cy="7323789"/>
          </a:xfrm>
          <a:prstGeom prst="rect">
            <a:avLst/>
          </a:prstGeom>
          <a:noFill/>
          <a:ln>
            <a:noFill/>
          </a:ln>
        </p:spPr>
      </p:pic>
    </p:spTree>
    <p:extLst>
      <p:ext uri="{BB962C8B-B14F-4D97-AF65-F5344CB8AC3E}">
        <p14:creationId xmlns:p14="http://schemas.microsoft.com/office/powerpoint/2010/main" val="2947225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1807E0-B6D5-4C43-B300-F31CF230515F}"/>
              </a:ext>
            </a:extLst>
          </p:cNvPr>
          <p:cNvSpPr>
            <a:spLocks noGrp="1"/>
          </p:cNvSpPr>
          <p:nvPr>
            <p:ph type="title"/>
          </p:nvPr>
        </p:nvSpPr>
        <p:spPr>
          <a:xfrm>
            <a:off x="561109" y="18255"/>
            <a:ext cx="10515600" cy="1325563"/>
          </a:xfrm>
          <a:prstGeom prst="rect">
            <a:avLst/>
          </a:prstGeom>
        </p:spPr>
        <p:txBody>
          <a:bodyPr vert="horz" lIns="91440" tIns="45720" rIns="91440" bIns="45720" rtlCol="0" anchor="ctr">
            <a:normAutofit/>
          </a:bodyPr>
          <a:lstStyle/>
          <a:p>
            <a:r>
              <a:rPr lang="en-US"/>
              <a:t>Click to edit Master title style</a:t>
            </a:r>
            <a:endParaRPr lang="en-CA" dirty="0"/>
          </a:p>
        </p:txBody>
      </p:sp>
      <p:sp>
        <p:nvSpPr>
          <p:cNvPr id="3" name="Text Placeholder 2">
            <a:extLst>
              <a:ext uri="{FF2B5EF4-FFF2-40B4-BE49-F238E27FC236}">
                <a16:creationId xmlns:a16="http://schemas.microsoft.com/office/drawing/2014/main" id="{954D31CD-C257-4202-A8EF-D783C594EC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D19BDB74-AA04-42BD-84A0-4609FA3964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BE882-DB7E-4D83-B898-49ADE7D56E4D}" type="datetimeFigureOut">
              <a:rPr lang="en-CA" smtClean="0"/>
              <a:t>2022-01-24</a:t>
            </a:fld>
            <a:endParaRPr lang="en-CA"/>
          </a:p>
        </p:txBody>
      </p:sp>
      <p:sp>
        <p:nvSpPr>
          <p:cNvPr id="5" name="Footer Placeholder 4">
            <a:extLst>
              <a:ext uri="{FF2B5EF4-FFF2-40B4-BE49-F238E27FC236}">
                <a16:creationId xmlns:a16="http://schemas.microsoft.com/office/drawing/2014/main" id="{023C67CD-958A-4636-8042-E950FA72CE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F801D1E7-22F0-459A-8371-5D7EB5E89C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7F8F1B-6F9E-4F55-B574-4C1ABAB5CE9B}" type="slidenum">
              <a:rPr lang="en-CA" smtClean="0"/>
              <a:t>‹#›</a:t>
            </a:fld>
            <a:endParaRPr lang="en-CA"/>
          </a:p>
        </p:txBody>
      </p:sp>
      <p:pic>
        <p:nvPicPr>
          <p:cNvPr id="11" name="Picture 10">
            <a:extLst>
              <a:ext uri="{FF2B5EF4-FFF2-40B4-BE49-F238E27FC236}">
                <a16:creationId xmlns:a16="http://schemas.microsoft.com/office/drawing/2014/main" id="{E1C3EE38-058A-4031-938C-6CC8D86A0AFA}"/>
              </a:ext>
            </a:extLst>
          </p:cNvPr>
          <p:cNvPicPr>
            <a:picLocks noChangeAspect="1"/>
          </p:cNvPicPr>
          <p:nvPr userDrawn="1"/>
        </p:nvPicPr>
        <p:blipFill>
          <a:blip r:embed="rId14" cstate="hqprint">
            <a:extLst>
              <a:ext uri="{28A0092B-C50C-407E-A947-70E740481C1C}">
                <a14:useLocalDpi xmlns:a14="http://schemas.microsoft.com/office/drawing/2010/main" val="0"/>
              </a:ext>
            </a:extLst>
          </a:blip>
          <a:stretch>
            <a:fillRect/>
          </a:stretch>
        </p:blipFill>
        <p:spPr>
          <a:xfrm>
            <a:off x="10868891" y="6560130"/>
            <a:ext cx="759458" cy="253153"/>
          </a:xfrm>
          <a:prstGeom prst="rect">
            <a:avLst/>
          </a:prstGeom>
        </p:spPr>
      </p:pic>
      <p:pic>
        <p:nvPicPr>
          <p:cNvPr id="12" name="Picture 11">
            <a:extLst>
              <a:ext uri="{FF2B5EF4-FFF2-40B4-BE49-F238E27FC236}">
                <a16:creationId xmlns:a16="http://schemas.microsoft.com/office/drawing/2014/main" id="{7A1EC00D-AFEA-4E10-844A-2FC27E2036AD}"/>
              </a:ext>
            </a:extLst>
          </p:cNvPr>
          <p:cNvPicPr>
            <a:picLocks noChangeAspect="1"/>
          </p:cNvPicPr>
          <p:nvPr userDrawn="1"/>
        </p:nvPicPr>
        <p:blipFill rotWithShape="1">
          <a:blip r:embed="rId15" cstate="hqprint">
            <a:clrChange>
              <a:clrFrom>
                <a:srgbClr val="FFFFFF"/>
              </a:clrFrom>
              <a:clrTo>
                <a:srgbClr val="FFFFFF">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rcRect t="6900" r="52844" b="11736"/>
          <a:stretch/>
        </p:blipFill>
        <p:spPr>
          <a:xfrm flipH="1">
            <a:off x="10990051" y="4958740"/>
            <a:ext cx="1604045" cy="1982332"/>
          </a:xfrm>
          <a:prstGeom prst="rect">
            <a:avLst/>
          </a:prstGeom>
          <a:noFill/>
        </p:spPr>
      </p:pic>
    </p:spTree>
    <p:extLst>
      <p:ext uri="{BB962C8B-B14F-4D97-AF65-F5344CB8AC3E}">
        <p14:creationId xmlns:p14="http://schemas.microsoft.com/office/powerpoint/2010/main" val="26002511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p:cNvSpPr txBox="1">
            <a:spLocks noGrp="1"/>
          </p:cNvSpPr>
          <p:nvPr>
            <p:ph type="ctrTitle"/>
          </p:nvPr>
        </p:nvSpPr>
        <p:spPr>
          <a:xfrm>
            <a:off x="6247769" y="1122362"/>
            <a:ext cx="5579610" cy="2603604"/>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2"/>
              </a:buClr>
              <a:buSzPts val="4400"/>
              <a:buFont typeface="Calibri"/>
              <a:buNone/>
            </a:pPr>
            <a:r>
              <a:rPr lang="en-CA" sz="4400" dirty="0"/>
              <a:t>Habitat protection, restoration, and results of population management</a:t>
            </a:r>
            <a:br>
              <a:rPr lang="en-CA" sz="4400" dirty="0"/>
            </a:br>
            <a:endParaRPr sz="4400" dirty="0"/>
          </a:p>
        </p:txBody>
      </p:sp>
      <p:pic>
        <p:nvPicPr>
          <p:cNvPr id="3" name="Picture 2" descr="Logo&#10;&#10;Description automatically generated with medium confidence">
            <a:extLst>
              <a:ext uri="{FF2B5EF4-FFF2-40B4-BE49-F238E27FC236}">
                <a16:creationId xmlns:a16="http://schemas.microsoft.com/office/drawing/2014/main" id="{38E2723D-2BCC-46B1-8552-3E92BBFA52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4243" y="4599220"/>
            <a:ext cx="1772262" cy="1798097"/>
          </a:xfrm>
          <a:prstGeom prst="rect">
            <a:avLst/>
          </a:prstGeom>
        </p:spPr>
      </p:pic>
      <p:pic>
        <p:nvPicPr>
          <p:cNvPr id="4" name="Picture 3">
            <a:extLst>
              <a:ext uri="{FF2B5EF4-FFF2-40B4-BE49-F238E27FC236}">
                <a16:creationId xmlns:a16="http://schemas.microsoft.com/office/drawing/2014/main" id="{5A5FDF8C-1BB5-458E-9A7D-E53405138B00}"/>
              </a:ext>
            </a:extLst>
          </p:cNvPr>
          <p:cNvPicPr>
            <a:picLocks noChangeAspect="1"/>
          </p:cNvPicPr>
          <p:nvPr/>
        </p:nvPicPr>
        <p:blipFill>
          <a:blip r:embed="rId4"/>
          <a:stretch>
            <a:fillRect/>
          </a:stretch>
        </p:blipFill>
        <p:spPr>
          <a:xfrm>
            <a:off x="5765427" y="3429000"/>
            <a:ext cx="2857500" cy="771525"/>
          </a:xfrm>
          <a:prstGeom prst="rect">
            <a:avLst/>
          </a:prstGeom>
        </p:spPr>
      </p:pic>
      <p:pic>
        <p:nvPicPr>
          <p:cNvPr id="1028" name="Picture 4">
            <a:extLst>
              <a:ext uri="{FF2B5EF4-FFF2-40B4-BE49-F238E27FC236}">
                <a16:creationId xmlns:a16="http://schemas.microsoft.com/office/drawing/2014/main" id="{E1D2AA6F-F9E5-49FE-BE2A-30BE16F789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5130" y="4413769"/>
            <a:ext cx="3062150" cy="1154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503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BF37F-A800-4D1B-9214-EA7C0C9E442F}"/>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1835D54F-D616-4ED4-AC64-C46D34FBBDA7}"/>
              </a:ext>
            </a:extLst>
          </p:cNvPr>
          <p:cNvSpPr>
            <a:spLocks noGrp="1"/>
          </p:cNvSpPr>
          <p:nvPr>
            <p:ph type="subTitle" idx="1"/>
          </p:nvPr>
        </p:nvSpPr>
        <p:spPr/>
        <p:txBody>
          <a:bodyPr/>
          <a:lstStyle/>
          <a:p>
            <a:endParaRPr lang="en-CA"/>
          </a:p>
        </p:txBody>
      </p:sp>
      <p:pic>
        <p:nvPicPr>
          <p:cNvPr id="5" name="Picture 4">
            <a:extLst>
              <a:ext uri="{FF2B5EF4-FFF2-40B4-BE49-F238E27FC236}">
                <a16:creationId xmlns:a16="http://schemas.microsoft.com/office/drawing/2014/main" id="{4915E247-DD81-4368-91D2-499D36845765}"/>
              </a:ext>
            </a:extLst>
          </p:cNvPr>
          <p:cNvPicPr>
            <a:picLocks noChangeAspect="1"/>
          </p:cNvPicPr>
          <p:nvPr/>
        </p:nvPicPr>
        <p:blipFill>
          <a:blip r:embed="rId2"/>
          <a:stretch>
            <a:fillRect/>
          </a:stretch>
        </p:blipFill>
        <p:spPr>
          <a:xfrm>
            <a:off x="2670102" y="51368"/>
            <a:ext cx="7439025" cy="5638800"/>
          </a:xfrm>
          <a:prstGeom prst="rect">
            <a:avLst/>
          </a:prstGeom>
        </p:spPr>
      </p:pic>
    </p:spTree>
    <p:extLst>
      <p:ext uri="{BB962C8B-B14F-4D97-AF65-F5344CB8AC3E}">
        <p14:creationId xmlns:p14="http://schemas.microsoft.com/office/powerpoint/2010/main" val="1047900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BF85D-A234-404C-8E86-B04A5CD07E51}"/>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DDC446A0-09EB-4BEF-B6C7-119F3B41CA4D}"/>
              </a:ext>
            </a:extLst>
          </p:cNvPr>
          <p:cNvSpPr>
            <a:spLocks noGrp="1"/>
          </p:cNvSpPr>
          <p:nvPr>
            <p:ph idx="1"/>
          </p:nvPr>
        </p:nvSpPr>
        <p:spPr/>
        <p:txBody>
          <a:bodyPr/>
          <a:lstStyle/>
          <a:p>
            <a:endParaRPr lang="en-CA"/>
          </a:p>
        </p:txBody>
      </p:sp>
      <p:pic>
        <p:nvPicPr>
          <p:cNvPr id="5" name="Picture 4">
            <a:extLst>
              <a:ext uri="{FF2B5EF4-FFF2-40B4-BE49-F238E27FC236}">
                <a16:creationId xmlns:a16="http://schemas.microsoft.com/office/drawing/2014/main" id="{667F96C4-DDB7-4929-B1E8-FCD2FE32C66E}"/>
              </a:ext>
            </a:extLst>
          </p:cNvPr>
          <p:cNvPicPr>
            <a:picLocks noChangeAspect="1"/>
          </p:cNvPicPr>
          <p:nvPr/>
        </p:nvPicPr>
        <p:blipFill>
          <a:blip r:embed="rId2"/>
          <a:stretch>
            <a:fillRect/>
          </a:stretch>
        </p:blipFill>
        <p:spPr>
          <a:xfrm>
            <a:off x="2774156" y="0"/>
            <a:ext cx="6643688" cy="6858000"/>
          </a:xfrm>
          <a:prstGeom prst="rect">
            <a:avLst/>
          </a:prstGeom>
        </p:spPr>
      </p:pic>
    </p:spTree>
    <p:extLst>
      <p:ext uri="{BB962C8B-B14F-4D97-AF65-F5344CB8AC3E}">
        <p14:creationId xmlns:p14="http://schemas.microsoft.com/office/powerpoint/2010/main" val="3390380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534F6-C3C1-4113-BED5-F3F2FF775E3C}"/>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18D01321-4D45-4A1E-B04B-D8D44C1EEB24}"/>
              </a:ext>
            </a:extLst>
          </p:cNvPr>
          <p:cNvSpPr>
            <a:spLocks noGrp="1"/>
          </p:cNvSpPr>
          <p:nvPr>
            <p:ph idx="1"/>
          </p:nvPr>
        </p:nvSpPr>
        <p:spPr/>
        <p:txBody>
          <a:bodyPr/>
          <a:lstStyle/>
          <a:p>
            <a:endParaRPr lang="en-CA"/>
          </a:p>
        </p:txBody>
      </p:sp>
      <p:pic>
        <p:nvPicPr>
          <p:cNvPr id="5" name="Picture 4">
            <a:extLst>
              <a:ext uri="{FF2B5EF4-FFF2-40B4-BE49-F238E27FC236}">
                <a16:creationId xmlns:a16="http://schemas.microsoft.com/office/drawing/2014/main" id="{063FC772-A5A8-4AAE-954E-B9AAA53E6041}"/>
              </a:ext>
            </a:extLst>
          </p:cNvPr>
          <p:cNvPicPr>
            <a:picLocks noChangeAspect="1"/>
          </p:cNvPicPr>
          <p:nvPr/>
        </p:nvPicPr>
        <p:blipFill>
          <a:blip r:embed="rId2"/>
          <a:stretch>
            <a:fillRect/>
          </a:stretch>
        </p:blipFill>
        <p:spPr>
          <a:xfrm>
            <a:off x="3909330" y="0"/>
            <a:ext cx="4373339" cy="6858000"/>
          </a:xfrm>
          <a:prstGeom prst="rect">
            <a:avLst/>
          </a:prstGeom>
        </p:spPr>
      </p:pic>
    </p:spTree>
    <p:extLst>
      <p:ext uri="{BB962C8B-B14F-4D97-AF65-F5344CB8AC3E}">
        <p14:creationId xmlns:p14="http://schemas.microsoft.com/office/powerpoint/2010/main" val="4287911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a:spLocks noGrp="1"/>
          </p:cNvSpPr>
          <p:nvPr>
            <p:ph type="title"/>
          </p:nvPr>
        </p:nvSpPr>
        <p:spPr>
          <a:xfrm>
            <a:off x="561109" y="18256"/>
            <a:ext cx="10515600" cy="100902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Calibri"/>
              <a:buNone/>
            </a:pPr>
            <a:r>
              <a:rPr lang="en-CA"/>
              <a:t>Prioritizing Habitat Restoration</a:t>
            </a:r>
            <a:endParaRPr/>
          </a:p>
        </p:txBody>
      </p:sp>
      <p:sp>
        <p:nvSpPr>
          <p:cNvPr id="93" name="Google Shape;93;p2"/>
          <p:cNvSpPr txBox="1">
            <a:spLocks noGrp="1"/>
          </p:cNvSpPr>
          <p:nvPr>
            <p:ph type="body" idx="1"/>
          </p:nvPr>
        </p:nvSpPr>
        <p:spPr>
          <a:xfrm>
            <a:off x="289791" y="1207690"/>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Char char="•"/>
            </a:pPr>
            <a:r>
              <a:rPr lang="en-CA" dirty="0"/>
              <a:t>Recognizing the need to prioritize restoration</a:t>
            </a:r>
            <a:endParaRPr dirty="0"/>
          </a:p>
          <a:p>
            <a:pPr marL="685800" lvl="1" indent="-228600" algn="l" rtl="0">
              <a:lnSpc>
                <a:spcPct val="90000"/>
              </a:lnSpc>
              <a:spcBef>
                <a:spcPts val="500"/>
              </a:spcBef>
              <a:spcAft>
                <a:spcPts val="0"/>
              </a:spcAft>
              <a:buClr>
                <a:schemeClr val="lt1"/>
              </a:buClr>
              <a:buSzPts val="2400"/>
              <a:buChar char="•"/>
            </a:pPr>
            <a:r>
              <a:rPr lang="en-CA" dirty="0"/>
              <a:t>Expensive</a:t>
            </a:r>
            <a:endParaRPr dirty="0"/>
          </a:p>
          <a:p>
            <a:pPr marL="685800" lvl="1" indent="-228600" algn="l" rtl="0">
              <a:lnSpc>
                <a:spcPct val="90000"/>
              </a:lnSpc>
              <a:spcBef>
                <a:spcPts val="500"/>
              </a:spcBef>
              <a:spcAft>
                <a:spcPts val="0"/>
              </a:spcAft>
              <a:buClr>
                <a:schemeClr val="lt1"/>
              </a:buClr>
              <a:buSzPts val="2400"/>
              <a:buChar char="•"/>
            </a:pPr>
            <a:r>
              <a:rPr lang="en-CA" dirty="0"/>
              <a:t>Time consuming</a:t>
            </a:r>
            <a:endParaRPr dirty="0"/>
          </a:p>
          <a:p>
            <a:pPr marL="685800" lvl="1" indent="-228600" algn="l" rtl="0">
              <a:lnSpc>
                <a:spcPct val="90000"/>
              </a:lnSpc>
              <a:spcBef>
                <a:spcPts val="500"/>
              </a:spcBef>
              <a:spcAft>
                <a:spcPts val="0"/>
              </a:spcAft>
              <a:buClr>
                <a:schemeClr val="lt1"/>
              </a:buClr>
              <a:buSzPts val="2400"/>
              <a:buChar char="•"/>
            </a:pPr>
            <a:endParaRPr dirty="0"/>
          </a:p>
          <a:p>
            <a:pPr marL="685800" lvl="1" indent="-76200" algn="l" rtl="0">
              <a:lnSpc>
                <a:spcPct val="90000"/>
              </a:lnSpc>
              <a:spcBef>
                <a:spcPts val="500"/>
              </a:spcBef>
              <a:spcAft>
                <a:spcPts val="0"/>
              </a:spcAft>
              <a:buClr>
                <a:schemeClr val="lt1"/>
              </a:buClr>
              <a:buSzPts val="2400"/>
              <a:buNone/>
            </a:pPr>
            <a:endParaRPr dirty="0"/>
          </a:p>
        </p:txBody>
      </p:sp>
      <p:sp>
        <p:nvSpPr>
          <p:cNvPr id="94" name="Google Shape;94;p2"/>
          <p:cNvSpPr/>
          <p:nvPr/>
        </p:nvSpPr>
        <p:spPr>
          <a:xfrm>
            <a:off x="8713538" y="5739443"/>
            <a:ext cx="707794" cy="681037"/>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95" name="Google Shape;95;p2"/>
          <p:cNvPicPr preferRelativeResize="0"/>
          <p:nvPr/>
        </p:nvPicPr>
        <p:blipFill rotWithShape="1">
          <a:blip r:embed="rId3">
            <a:alphaModFix/>
          </a:blip>
          <a:srcRect/>
          <a:stretch/>
        </p:blipFill>
        <p:spPr>
          <a:xfrm>
            <a:off x="9005456" y="5512"/>
            <a:ext cx="3186544" cy="4985749"/>
          </a:xfrm>
          <a:prstGeom prst="rect">
            <a:avLst/>
          </a:prstGeom>
          <a:noFill/>
          <a:ln>
            <a:noFill/>
          </a:ln>
        </p:spPr>
      </p:pic>
      <p:grpSp>
        <p:nvGrpSpPr>
          <p:cNvPr id="96" name="Google Shape;96;p2"/>
          <p:cNvGrpSpPr/>
          <p:nvPr/>
        </p:nvGrpSpPr>
        <p:grpSpPr>
          <a:xfrm>
            <a:off x="790181" y="3575832"/>
            <a:ext cx="7402368" cy="3134386"/>
            <a:chOff x="1422007" y="3723614"/>
            <a:chExt cx="7402368" cy="3134386"/>
          </a:xfrm>
        </p:grpSpPr>
        <p:pic>
          <p:nvPicPr>
            <p:cNvPr id="97" name="Google Shape;97;p2"/>
            <p:cNvPicPr preferRelativeResize="0"/>
            <p:nvPr/>
          </p:nvPicPr>
          <p:blipFill rotWithShape="1">
            <a:blip r:embed="rId4">
              <a:alphaModFix/>
            </a:blip>
            <a:srcRect/>
            <a:stretch/>
          </p:blipFill>
          <p:spPr>
            <a:xfrm>
              <a:off x="1422007" y="3723614"/>
              <a:ext cx="7402368" cy="3072165"/>
            </a:xfrm>
            <a:prstGeom prst="rect">
              <a:avLst/>
            </a:prstGeom>
            <a:noFill/>
            <a:ln>
              <a:noFill/>
            </a:ln>
          </p:spPr>
        </p:pic>
        <p:sp>
          <p:nvSpPr>
            <p:cNvPr id="98" name="Google Shape;98;p2"/>
            <p:cNvSpPr/>
            <p:nvPr/>
          </p:nvSpPr>
          <p:spPr>
            <a:xfrm>
              <a:off x="6196398" y="6197600"/>
              <a:ext cx="592329" cy="660400"/>
            </a:xfrm>
            <a:prstGeom prst="rect">
              <a:avLst/>
            </a:prstGeom>
            <a:solidFill>
              <a:schemeClr val="dk2"/>
            </a:solid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extLst>
      <p:ext uri="{BB962C8B-B14F-4D97-AF65-F5344CB8AC3E}">
        <p14:creationId xmlns:p14="http://schemas.microsoft.com/office/powerpoint/2010/main" val="159876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txBox="1">
            <a:spLocks noGrp="1"/>
          </p:cNvSpPr>
          <p:nvPr>
            <p:ph type="title"/>
          </p:nvPr>
        </p:nvSpPr>
        <p:spPr>
          <a:xfrm>
            <a:off x="561109" y="18256"/>
            <a:ext cx="10515600" cy="100902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Calibri"/>
              <a:buNone/>
            </a:pPr>
            <a:r>
              <a:rPr lang="en-CA"/>
              <a:t>The Approach:</a:t>
            </a:r>
            <a:endParaRPr/>
          </a:p>
        </p:txBody>
      </p:sp>
      <p:pic>
        <p:nvPicPr>
          <p:cNvPr id="104" name="Google Shape;104;p3"/>
          <p:cNvPicPr preferRelativeResize="0"/>
          <p:nvPr/>
        </p:nvPicPr>
        <p:blipFill rotWithShape="1">
          <a:blip r:embed="rId3">
            <a:alphaModFix/>
          </a:blip>
          <a:srcRect/>
          <a:stretch/>
        </p:blipFill>
        <p:spPr>
          <a:xfrm>
            <a:off x="4297173" y="355156"/>
            <a:ext cx="7894827" cy="3073844"/>
          </a:xfrm>
          <a:prstGeom prst="rect">
            <a:avLst/>
          </a:prstGeom>
          <a:noFill/>
          <a:ln>
            <a:noFill/>
          </a:ln>
        </p:spPr>
      </p:pic>
      <p:pic>
        <p:nvPicPr>
          <p:cNvPr id="105" name="Google Shape;105;p3"/>
          <p:cNvPicPr preferRelativeResize="0"/>
          <p:nvPr/>
        </p:nvPicPr>
        <p:blipFill rotWithShape="1">
          <a:blip r:embed="rId4">
            <a:alphaModFix/>
          </a:blip>
          <a:srcRect/>
          <a:stretch/>
        </p:blipFill>
        <p:spPr>
          <a:xfrm>
            <a:off x="-2448" y="3976284"/>
            <a:ext cx="9163072" cy="2863460"/>
          </a:xfrm>
          <a:prstGeom prst="rect">
            <a:avLst/>
          </a:prstGeom>
          <a:noFill/>
          <a:ln>
            <a:noFill/>
          </a:ln>
        </p:spPr>
      </p:pic>
    </p:spTree>
    <p:extLst>
      <p:ext uri="{BB962C8B-B14F-4D97-AF65-F5344CB8AC3E}">
        <p14:creationId xmlns:p14="http://schemas.microsoft.com/office/powerpoint/2010/main" val="669227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4"/>
          <p:cNvSpPr txBox="1">
            <a:spLocks noGrp="1"/>
          </p:cNvSpPr>
          <p:nvPr>
            <p:ph type="title"/>
          </p:nvPr>
        </p:nvSpPr>
        <p:spPr>
          <a:xfrm>
            <a:off x="561109" y="18256"/>
            <a:ext cx="10515600" cy="100902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Calibri"/>
              <a:buNone/>
            </a:pPr>
            <a:r>
              <a:rPr lang="en-CA"/>
              <a:t>The Approach:</a:t>
            </a:r>
            <a:endParaRPr/>
          </a:p>
        </p:txBody>
      </p:sp>
      <p:pic>
        <p:nvPicPr>
          <p:cNvPr id="111" name="Google Shape;111;p4"/>
          <p:cNvPicPr preferRelativeResize="0"/>
          <p:nvPr/>
        </p:nvPicPr>
        <p:blipFill rotWithShape="1">
          <a:blip r:embed="rId3">
            <a:alphaModFix/>
          </a:blip>
          <a:srcRect/>
          <a:stretch/>
        </p:blipFill>
        <p:spPr>
          <a:xfrm>
            <a:off x="4297173" y="355156"/>
            <a:ext cx="7894827" cy="3073844"/>
          </a:xfrm>
          <a:prstGeom prst="rect">
            <a:avLst/>
          </a:prstGeom>
          <a:noFill/>
          <a:ln>
            <a:noFill/>
          </a:ln>
        </p:spPr>
      </p:pic>
      <p:pic>
        <p:nvPicPr>
          <p:cNvPr id="112" name="Google Shape;112;p4"/>
          <p:cNvPicPr preferRelativeResize="0"/>
          <p:nvPr/>
        </p:nvPicPr>
        <p:blipFill rotWithShape="1">
          <a:blip r:embed="rId4">
            <a:alphaModFix/>
          </a:blip>
          <a:srcRect/>
          <a:stretch/>
        </p:blipFill>
        <p:spPr>
          <a:xfrm>
            <a:off x="-2448" y="3976284"/>
            <a:ext cx="9163072" cy="2863460"/>
          </a:xfrm>
          <a:prstGeom prst="rect">
            <a:avLst/>
          </a:prstGeom>
          <a:noFill/>
          <a:ln>
            <a:noFill/>
          </a:ln>
        </p:spPr>
      </p:pic>
      <p:sp>
        <p:nvSpPr>
          <p:cNvPr id="113" name="Google Shape;113;p4"/>
          <p:cNvSpPr txBox="1"/>
          <p:nvPr/>
        </p:nvSpPr>
        <p:spPr>
          <a:xfrm>
            <a:off x="561109" y="1522746"/>
            <a:ext cx="279169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1800" b="0" i="0" u="none" strike="noStrike" cap="none">
                <a:solidFill>
                  <a:schemeClr val="lt1"/>
                </a:solidFill>
                <a:latin typeface="Calibri"/>
                <a:ea typeface="Calibri"/>
                <a:cs typeface="Calibri"/>
                <a:sym typeface="Calibri"/>
              </a:rPr>
              <a:t>	“no-go” zones</a:t>
            </a:r>
            <a:endParaRPr/>
          </a:p>
        </p:txBody>
      </p:sp>
      <p:cxnSp>
        <p:nvCxnSpPr>
          <p:cNvPr id="114" name="Google Shape;114;p4"/>
          <p:cNvCxnSpPr/>
          <p:nvPr/>
        </p:nvCxnSpPr>
        <p:spPr>
          <a:xfrm>
            <a:off x="735604" y="1749275"/>
            <a:ext cx="679508" cy="0"/>
          </a:xfrm>
          <a:prstGeom prst="straightConnector1">
            <a:avLst/>
          </a:prstGeom>
          <a:noFill/>
          <a:ln w="38100" cap="flat" cmpd="sng">
            <a:solidFill>
              <a:schemeClr val="accent1"/>
            </a:solidFill>
            <a:prstDash val="solid"/>
            <a:miter lim="800000"/>
            <a:headEnd type="none" w="sm" len="sm"/>
            <a:tailEnd type="triangle" w="med" len="med"/>
          </a:ln>
        </p:spPr>
      </p:cxnSp>
    </p:spTree>
    <p:extLst>
      <p:ext uri="{BB962C8B-B14F-4D97-AF65-F5344CB8AC3E}">
        <p14:creationId xmlns:p14="http://schemas.microsoft.com/office/powerpoint/2010/main" val="2530588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5"/>
          <p:cNvSpPr txBox="1">
            <a:spLocks noGrp="1"/>
          </p:cNvSpPr>
          <p:nvPr>
            <p:ph type="title"/>
          </p:nvPr>
        </p:nvSpPr>
        <p:spPr>
          <a:xfrm>
            <a:off x="561109" y="18256"/>
            <a:ext cx="10515600" cy="100902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Calibri"/>
              <a:buNone/>
            </a:pPr>
            <a:r>
              <a:rPr lang="en-CA"/>
              <a:t>The Approach:</a:t>
            </a:r>
            <a:endParaRPr/>
          </a:p>
        </p:txBody>
      </p:sp>
      <p:pic>
        <p:nvPicPr>
          <p:cNvPr id="120" name="Google Shape;120;p5"/>
          <p:cNvPicPr preferRelativeResize="0"/>
          <p:nvPr/>
        </p:nvPicPr>
        <p:blipFill rotWithShape="1">
          <a:blip r:embed="rId3">
            <a:alphaModFix/>
          </a:blip>
          <a:srcRect/>
          <a:stretch/>
        </p:blipFill>
        <p:spPr>
          <a:xfrm>
            <a:off x="350982" y="1564385"/>
            <a:ext cx="8164945" cy="2793813"/>
          </a:xfrm>
          <a:prstGeom prst="rect">
            <a:avLst/>
          </a:prstGeom>
          <a:noFill/>
          <a:ln>
            <a:noFill/>
          </a:ln>
        </p:spPr>
      </p:pic>
      <p:pic>
        <p:nvPicPr>
          <p:cNvPr id="121" name="Google Shape;121;p5"/>
          <p:cNvPicPr preferRelativeResize="0"/>
          <p:nvPr/>
        </p:nvPicPr>
        <p:blipFill rotWithShape="1">
          <a:blip r:embed="rId4">
            <a:alphaModFix/>
          </a:blip>
          <a:srcRect/>
          <a:stretch/>
        </p:blipFill>
        <p:spPr>
          <a:xfrm>
            <a:off x="6754774" y="4267201"/>
            <a:ext cx="5437226" cy="2590800"/>
          </a:xfrm>
          <a:prstGeom prst="rect">
            <a:avLst/>
          </a:prstGeom>
          <a:noFill/>
          <a:ln>
            <a:noFill/>
          </a:ln>
        </p:spPr>
      </p:pic>
    </p:spTree>
    <p:extLst>
      <p:ext uri="{BB962C8B-B14F-4D97-AF65-F5344CB8AC3E}">
        <p14:creationId xmlns:p14="http://schemas.microsoft.com/office/powerpoint/2010/main" val="3243918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6"/>
          <p:cNvPicPr preferRelativeResize="0"/>
          <p:nvPr/>
        </p:nvPicPr>
        <p:blipFill rotWithShape="1">
          <a:blip r:embed="rId3">
            <a:alphaModFix/>
          </a:blip>
          <a:srcRect/>
          <a:stretch/>
        </p:blipFill>
        <p:spPr>
          <a:xfrm>
            <a:off x="1410992" y="1874438"/>
            <a:ext cx="9665716" cy="3831514"/>
          </a:xfrm>
          <a:prstGeom prst="rect">
            <a:avLst/>
          </a:prstGeom>
          <a:noFill/>
          <a:ln>
            <a:noFill/>
          </a:ln>
        </p:spPr>
      </p:pic>
      <p:sp>
        <p:nvSpPr>
          <p:cNvPr id="127" name="Google Shape;127;p6"/>
          <p:cNvSpPr txBox="1">
            <a:spLocks noGrp="1"/>
          </p:cNvSpPr>
          <p:nvPr>
            <p:ph type="title"/>
          </p:nvPr>
        </p:nvSpPr>
        <p:spPr>
          <a:xfrm>
            <a:off x="561109" y="18256"/>
            <a:ext cx="10515600" cy="100902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400"/>
              <a:buFont typeface="Calibri"/>
              <a:buNone/>
            </a:pPr>
            <a:r>
              <a:rPr lang="en-CA"/>
              <a:t>The Approach:</a:t>
            </a:r>
            <a:endParaRPr/>
          </a:p>
        </p:txBody>
      </p:sp>
    </p:spTree>
    <p:extLst>
      <p:ext uri="{BB962C8B-B14F-4D97-AF65-F5344CB8AC3E}">
        <p14:creationId xmlns:p14="http://schemas.microsoft.com/office/powerpoint/2010/main" val="1312408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7"/>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a:t>Modifying the approach</a:t>
            </a:r>
            <a:endParaRPr/>
          </a:p>
        </p:txBody>
      </p:sp>
      <p:pic>
        <p:nvPicPr>
          <p:cNvPr id="133" name="Google Shape;133;p7"/>
          <p:cNvPicPr preferRelativeResize="0"/>
          <p:nvPr/>
        </p:nvPicPr>
        <p:blipFill rotWithShape="1">
          <a:blip r:embed="rId3">
            <a:alphaModFix/>
          </a:blip>
          <a:srcRect/>
          <a:stretch/>
        </p:blipFill>
        <p:spPr>
          <a:xfrm>
            <a:off x="2707192" y="1331797"/>
            <a:ext cx="6223434" cy="5526203"/>
          </a:xfrm>
          <a:prstGeom prst="rect">
            <a:avLst/>
          </a:prstGeom>
          <a:noFill/>
          <a:ln>
            <a:noFill/>
          </a:ln>
        </p:spPr>
      </p:pic>
      <p:sp>
        <p:nvSpPr>
          <p:cNvPr id="134" name="Google Shape;134;p7"/>
          <p:cNvSpPr/>
          <p:nvPr/>
        </p:nvSpPr>
        <p:spPr>
          <a:xfrm>
            <a:off x="7499927" y="2657360"/>
            <a:ext cx="1246909" cy="1625600"/>
          </a:xfrm>
          <a:prstGeom prst="ellipse">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297012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8"/>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a:t>Modifying the approach</a:t>
            </a:r>
            <a:endParaRPr/>
          </a:p>
        </p:txBody>
      </p:sp>
      <p:pic>
        <p:nvPicPr>
          <p:cNvPr id="140" name="Google Shape;140;p8"/>
          <p:cNvPicPr preferRelativeResize="0"/>
          <p:nvPr/>
        </p:nvPicPr>
        <p:blipFill rotWithShape="1">
          <a:blip r:embed="rId3">
            <a:alphaModFix/>
          </a:blip>
          <a:srcRect/>
          <a:stretch/>
        </p:blipFill>
        <p:spPr>
          <a:xfrm>
            <a:off x="2707192" y="1331797"/>
            <a:ext cx="6223434" cy="5526203"/>
          </a:xfrm>
          <a:prstGeom prst="rect">
            <a:avLst/>
          </a:prstGeom>
          <a:noFill/>
          <a:ln>
            <a:noFill/>
          </a:ln>
        </p:spPr>
      </p:pic>
      <p:sp>
        <p:nvSpPr>
          <p:cNvPr id="141" name="Google Shape;141;p8"/>
          <p:cNvSpPr/>
          <p:nvPr/>
        </p:nvSpPr>
        <p:spPr>
          <a:xfrm>
            <a:off x="6132945" y="1343818"/>
            <a:ext cx="2797681" cy="3422145"/>
          </a:xfrm>
          <a:prstGeom prst="ellipse">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447333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9"/>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a:t>Modifying the approach</a:t>
            </a:r>
            <a:endParaRPr/>
          </a:p>
        </p:txBody>
      </p:sp>
      <p:pic>
        <p:nvPicPr>
          <p:cNvPr id="147" name="Google Shape;147;p9"/>
          <p:cNvPicPr preferRelativeResize="0"/>
          <p:nvPr/>
        </p:nvPicPr>
        <p:blipFill rotWithShape="1">
          <a:blip r:embed="rId3">
            <a:alphaModFix/>
          </a:blip>
          <a:srcRect/>
          <a:stretch/>
        </p:blipFill>
        <p:spPr>
          <a:xfrm>
            <a:off x="2707192" y="1331797"/>
            <a:ext cx="6223434" cy="5526203"/>
          </a:xfrm>
          <a:prstGeom prst="rect">
            <a:avLst/>
          </a:prstGeom>
          <a:noFill/>
          <a:ln>
            <a:noFill/>
          </a:ln>
        </p:spPr>
      </p:pic>
      <p:sp>
        <p:nvSpPr>
          <p:cNvPr id="148" name="Google Shape;148;p9"/>
          <p:cNvSpPr/>
          <p:nvPr/>
        </p:nvSpPr>
        <p:spPr>
          <a:xfrm>
            <a:off x="6225308" y="5061527"/>
            <a:ext cx="785091" cy="831273"/>
          </a:xfrm>
          <a:prstGeom prst="ellipse">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4103775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0"/>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dirty="0"/>
              <a:t>Study Area</a:t>
            </a:r>
            <a:endParaRPr dirty="0"/>
          </a:p>
        </p:txBody>
      </p:sp>
      <p:sp>
        <p:nvSpPr>
          <p:cNvPr id="154" name="Google Shape;154;p10"/>
          <p:cNvSpPr/>
          <p:nvPr/>
        </p:nvSpPr>
        <p:spPr>
          <a:xfrm>
            <a:off x="6225308" y="5061527"/>
            <a:ext cx="785091" cy="831273"/>
          </a:xfrm>
          <a:prstGeom prst="ellipse">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5" name="Google Shape;155;p10"/>
          <p:cNvPicPr preferRelativeResize="0"/>
          <p:nvPr/>
        </p:nvPicPr>
        <p:blipFill rotWithShape="1">
          <a:blip r:embed="rId3">
            <a:alphaModFix/>
          </a:blip>
          <a:srcRect/>
          <a:stretch/>
        </p:blipFill>
        <p:spPr>
          <a:xfrm>
            <a:off x="3747307" y="1096702"/>
            <a:ext cx="4223674" cy="5815406"/>
          </a:xfrm>
          <a:prstGeom prst="rect">
            <a:avLst/>
          </a:prstGeom>
          <a:noFill/>
          <a:ln>
            <a:noFill/>
          </a:ln>
        </p:spPr>
      </p:pic>
    </p:spTree>
    <p:extLst>
      <p:ext uri="{BB962C8B-B14F-4D97-AF65-F5344CB8AC3E}">
        <p14:creationId xmlns:p14="http://schemas.microsoft.com/office/powerpoint/2010/main" val="3420674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1"/>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lvl="0">
              <a:spcBef>
                <a:spcPts val="0"/>
              </a:spcBef>
              <a:buClr>
                <a:schemeClr val="lt1"/>
              </a:buClr>
              <a:buSzPts val="4400"/>
            </a:pPr>
            <a:r>
              <a:rPr lang="en-CA" dirty="0"/>
              <a:t>Study Area</a:t>
            </a:r>
            <a:endParaRPr dirty="0"/>
          </a:p>
        </p:txBody>
      </p:sp>
      <p:sp>
        <p:nvSpPr>
          <p:cNvPr id="161" name="Google Shape;161;p11"/>
          <p:cNvSpPr/>
          <p:nvPr/>
        </p:nvSpPr>
        <p:spPr>
          <a:xfrm>
            <a:off x="6225308" y="5061527"/>
            <a:ext cx="785091" cy="831273"/>
          </a:xfrm>
          <a:prstGeom prst="ellipse">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2" name="Google Shape;162;p11"/>
          <p:cNvPicPr preferRelativeResize="0"/>
          <p:nvPr/>
        </p:nvPicPr>
        <p:blipFill rotWithShape="1">
          <a:blip r:embed="rId3">
            <a:alphaModFix/>
          </a:blip>
          <a:srcRect/>
          <a:stretch/>
        </p:blipFill>
        <p:spPr>
          <a:xfrm>
            <a:off x="3667774" y="1150810"/>
            <a:ext cx="4303207" cy="5707190"/>
          </a:xfrm>
          <a:prstGeom prst="rect">
            <a:avLst/>
          </a:prstGeom>
          <a:noFill/>
          <a:ln>
            <a:noFill/>
          </a:ln>
        </p:spPr>
      </p:pic>
    </p:spTree>
    <p:extLst>
      <p:ext uri="{BB962C8B-B14F-4D97-AF65-F5344CB8AC3E}">
        <p14:creationId xmlns:p14="http://schemas.microsoft.com/office/powerpoint/2010/main" val="4016906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grpSp>
        <p:nvGrpSpPr>
          <p:cNvPr id="181" name="Google Shape;181;p13"/>
          <p:cNvGrpSpPr/>
          <p:nvPr/>
        </p:nvGrpSpPr>
        <p:grpSpPr>
          <a:xfrm>
            <a:off x="979089" y="2345157"/>
            <a:ext cx="9270900" cy="1142677"/>
            <a:chOff x="1053297" y="1401859"/>
            <a:chExt cx="9270900" cy="1142677"/>
          </a:xfrm>
        </p:grpSpPr>
        <p:sp>
          <p:nvSpPr>
            <p:cNvPr id="182" name="Google Shape;182;p13"/>
            <p:cNvSpPr txBox="1"/>
            <p:nvPr/>
          </p:nvSpPr>
          <p:spPr>
            <a:xfrm>
              <a:off x="5874118" y="1401859"/>
              <a:ext cx="424107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CA" sz="3200">
                  <a:solidFill>
                    <a:schemeClr val="lt1"/>
                  </a:solidFill>
                  <a:latin typeface="Calibri"/>
                  <a:ea typeface="Calibri"/>
                  <a:cs typeface="Calibri"/>
                  <a:sym typeface="Calibri"/>
                </a:rPr>
                <a:t>%Disturbed</a:t>
              </a:r>
              <a:endParaRPr sz="3200">
                <a:solidFill>
                  <a:schemeClr val="lt1"/>
                </a:solidFill>
                <a:latin typeface="Calibri"/>
                <a:ea typeface="Calibri"/>
                <a:cs typeface="Calibri"/>
                <a:sym typeface="Calibri"/>
              </a:endParaRPr>
            </a:p>
          </p:txBody>
        </p:sp>
        <p:sp>
          <p:nvSpPr>
            <p:cNvPr id="183" name="Google Shape;183;p13"/>
            <p:cNvSpPr txBox="1"/>
            <p:nvPr/>
          </p:nvSpPr>
          <p:spPr>
            <a:xfrm>
              <a:off x="5989089" y="1959761"/>
              <a:ext cx="423802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3200">
                  <a:solidFill>
                    <a:schemeClr val="lt1"/>
                  </a:solidFill>
                  <a:latin typeface="Calibri"/>
                  <a:ea typeface="Calibri"/>
                  <a:cs typeface="Calibri"/>
                  <a:sym typeface="Calibri"/>
                </a:rPr>
                <a:t>Restorable Road Density</a:t>
              </a:r>
              <a:endParaRPr sz="3200">
                <a:solidFill>
                  <a:schemeClr val="lt1"/>
                </a:solidFill>
                <a:latin typeface="Calibri"/>
                <a:ea typeface="Calibri"/>
                <a:cs typeface="Calibri"/>
                <a:sym typeface="Calibri"/>
              </a:endParaRPr>
            </a:p>
          </p:txBody>
        </p:sp>
        <p:cxnSp>
          <p:nvCxnSpPr>
            <p:cNvPr id="184" name="Google Shape;184;p13"/>
            <p:cNvCxnSpPr/>
            <p:nvPr/>
          </p:nvCxnSpPr>
          <p:spPr>
            <a:xfrm>
              <a:off x="5673819" y="1986634"/>
              <a:ext cx="4650378" cy="0"/>
            </a:xfrm>
            <a:prstGeom prst="straightConnector1">
              <a:avLst/>
            </a:prstGeom>
            <a:noFill/>
            <a:ln w="28575" cap="flat" cmpd="sng">
              <a:solidFill>
                <a:schemeClr val="dk1"/>
              </a:solidFill>
              <a:prstDash val="solid"/>
              <a:miter lim="800000"/>
              <a:headEnd type="none" w="sm" len="sm"/>
              <a:tailEnd type="none" w="sm" len="sm"/>
            </a:ln>
          </p:spPr>
        </p:cxnSp>
        <p:sp>
          <p:nvSpPr>
            <p:cNvPr id="185" name="Google Shape;185;p13"/>
            <p:cNvSpPr txBox="1"/>
            <p:nvPr/>
          </p:nvSpPr>
          <p:spPr>
            <a:xfrm>
              <a:off x="1053297" y="1401859"/>
              <a:ext cx="227421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3200">
                  <a:solidFill>
                    <a:schemeClr val="lt1"/>
                  </a:solidFill>
                  <a:latin typeface="Calibri"/>
                  <a:ea typeface="Calibri"/>
                  <a:cs typeface="Calibri"/>
                  <a:sym typeface="Calibri"/>
                </a:rPr>
                <a:t>Habitat Gain</a:t>
              </a:r>
              <a:endParaRPr sz="3200">
                <a:solidFill>
                  <a:schemeClr val="lt1"/>
                </a:solidFill>
                <a:latin typeface="Calibri"/>
                <a:ea typeface="Calibri"/>
                <a:cs typeface="Calibri"/>
                <a:sym typeface="Calibri"/>
              </a:endParaRPr>
            </a:p>
          </p:txBody>
        </p:sp>
        <p:sp>
          <p:nvSpPr>
            <p:cNvPr id="186" name="Google Shape;186;p13"/>
            <p:cNvSpPr txBox="1"/>
            <p:nvPr/>
          </p:nvSpPr>
          <p:spPr>
            <a:xfrm>
              <a:off x="1733290" y="1925078"/>
              <a:ext cx="914225"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3200">
                  <a:solidFill>
                    <a:schemeClr val="lt1"/>
                  </a:solidFill>
                  <a:latin typeface="Calibri"/>
                  <a:ea typeface="Calibri"/>
                  <a:cs typeface="Calibri"/>
                  <a:sym typeface="Calibri"/>
                </a:rPr>
                <a:t>Cost</a:t>
              </a:r>
              <a:endParaRPr sz="3200">
                <a:solidFill>
                  <a:schemeClr val="lt1"/>
                </a:solidFill>
                <a:latin typeface="Calibri"/>
                <a:ea typeface="Calibri"/>
                <a:cs typeface="Calibri"/>
                <a:sym typeface="Calibri"/>
              </a:endParaRPr>
            </a:p>
          </p:txBody>
        </p:sp>
        <p:cxnSp>
          <p:nvCxnSpPr>
            <p:cNvPr id="187" name="Google Shape;187;p13"/>
            <p:cNvCxnSpPr/>
            <p:nvPr/>
          </p:nvCxnSpPr>
          <p:spPr>
            <a:xfrm>
              <a:off x="1053297" y="1949509"/>
              <a:ext cx="2274212" cy="20504"/>
            </a:xfrm>
            <a:prstGeom prst="straightConnector1">
              <a:avLst/>
            </a:prstGeom>
            <a:noFill/>
            <a:ln w="28575" cap="flat" cmpd="sng">
              <a:solidFill>
                <a:schemeClr val="dk1"/>
              </a:solidFill>
              <a:prstDash val="solid"/>
              <a:miter lim="800000"/>
              <a:headEnd type="none" w="sm" len="sm"/>
              <a:tailEnd type="none" w="sm" len="sm"/>
            </a:ln>
          </p:spPr>
        </p:cxnSp>
        <p:sp>
          <p:nvSpPr>
            <p:cNvPr id="188" name="Google Shape;188;p13"/>
            <p:cNvSpPr txBox="1"/>
            <p:nvPr/>
          </p:nvSpPr>
          <p:spPr>
            <a:xfrm>
              <a:off x="3698823" y="1632690"/>
              <a:ext cx="3898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3200">
                  <a:solidFill>
                    <a:schemeClr val="lt1"/>
                  </a:solidFill>
                  <a:latin typeface="Calibri"/>
                  <a:ea typeface="Calibri"/>
                  <a:cs typeface="Calibri"/>
                  <a:sym typeface="Calibri"/>
                </a:rPr>
                <a:t>=</a:t>
              </a:r>
              <a:endParaRPr sz="3200">
                <a:solidFill>
                  <a:schemeClr val="lt1"/>
                </a:solidFill>
                <a:latin typeface="Calibri"/>
                <a:ea typeface="Calibri"/>
                <a:cs typeface="Calibri"/>
                <a:sym typeface="Calibri"/>
              </a:endParaRPr>
            </a:p>
          </p:txBody>
        </p:sp>
      </p:grpSp>
      <p:sp>
        <p:nvSpPr>
          <p:cNvPr id="189" name="Google Shape;189;p13"/>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dirty="0"/>
              <a:t>Prioritization “algorithm”</a:t>
            </a:r>
            <a:endParaRPr dirty="0"/>
          </a:p>
        </p:txBody>
      </p:sp>
    </p:spTree>
    <p:extLst>
      <p:ext uri="{BB962C8B-B14F-4D97-AF65-F5344CB8AC3E}">
        <p14:creationId xmlns:p14="http://schemas.microsoft.com/office/powerpoint/2010/main" val="753609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3"/>
          <p:cNvSpPr txBox="1"/>
          <p:nvPr/>
        </p:nvSpPr>
        <p:spPr>
          <a:xfrm>
            <a:off x="3895075" y="4489173"/>
            <a:ext cx="4611775"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2400" dirty="0">
                <a:solidFill>
                  <a:schemeClr val="lt1"/>
                </a:solidFill>
                <a:latin typeface="Calibri"/>
                <a:ea typeface="Calibri"/>
                <a:cs typeface="Calibri"/>
                <a:sym typeface="Calibri"/>
              </a:rPr>
              <a:t>Average Caribou Use </a:t>
            </a:r>
            <a:endParaRPr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Proportion Core Caribou Habitat </a:t>
            </a:r>
            <a:endParaRPr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Proportion GAR </a:t>
            </a:r>
            <a:endParaRPr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Proportion Moose Disturbance</a:t>
            </a:r>
            <a:endParaRPr sz="2400" dirty="0">
              <a:solidFill>
                <a:schemeClr val="lt1"/>
              </a:solidFill>
              <a:latin typeface="Calibri"/>
              <a:ea typeface="Calibri"/>
              <a:cs typeface="Calibri"/>
              <a:sym typeface="Calibri"/>
            </a:endParaRPr>
          </a:p>
        </p:txBody>
      </p:sp>
      <p:grpSp>
        <p:nvGrpSpPr>
          <p:cNvPr id="181" name="Google Shape;181;p13"/>
          <p:cNvGrpSpPr/>
          <p:nvPr/>
        </p:nvGrpSpPr>
        <p:grpSpPr>
          <a:xfrm>
            <a:off x="979089" y="2345157"/>
            <a:ext cx="9270900" cy="1142677"/>
            <a:chOff x="1053297" y="1401859"/>
            <a:chExt cx="9270900" cy="1142677"/>
          </a:xfrm>
        </p:grpSpPr>
        <p:sp>
          <p:nvSpPr>
            <p:cNvPr id="182" name="Google Shape;182;p13"/>
            <p:cNvSpPr txBox="1"/>
            <p:nvPr/>
          </p:nvSpPr>
          <p:spPr>
            <a:xfrm>
              <a:off x="5874118" y="1401859"/>
              <a:ext cx="424107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CA" sz="3200">
                  <a:solidFill>
                    <a:schemeClr val="lt1"/>
                  </a:solidFill>
                  <a:latin typeface="Calibri"/>
                  <a:ea typeface="Calibri"/>
                  <a:cs typeface="Calibri"/>
                  <a:sym typeface="Calibri"/>
                </a:rPr>
                <a:t>%Disturbed</a:t>
              </a:r>
              <a:endParaRPr sz="3200">
                <a:solidFill>
                  <a:schemeClr val="lt1"/>
                </a:solidFill>
                <a:latin typeface="Calibri"/>
                <a:ea typeface="Calibri"/>
                <a:cs typeface="Calibri"/>
                <a:sym typeface="Calibri"/>
              </a:endParaRPr>
            </a:p>
          </p:txBody>
        </p:sp>
        <p:sp>
          <p:nvSpPr>
            <p:cNvPr id="183" name="Google Shape;183;p13"/>
            <p:cNvSpPr txBox="1"/>
            <p:nvPr/>
          </p:nvSpPr>
          <p:spPr>
            <a:xfrm>
              <a:off x="5989089" y="1959761"/>
              <a:ext cx="423802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3200">
                  <a:solidFill>
                    <a:schemeClr val="lt1"/>
                  </a:solidFill>
                  <a:latin typeface="Calibri"/>
                  <a:ea typeface="Calibri"/>
                  <a:cs typeface="Calibri"/>
                  <a:sym typeface="Calibri"/>
                </a:rPr>
                <a:t>Restorable Road Density</a:t>
              </a:r>
              <a:endParaRPr sz="3200">
                <a:solidFill>
                  <a:schemeClr val="lt1"/>
                </a:solidFill>
                <a:latin typeface="Calibri"/>
                <a:ea typeface="Calibri"/>
                <a:cs typeface="Calibri"/>
                <a:sym typeface="Calibri"/>
              </a:endParaRPr>
            </a:p>
          </p:txBody>
        </p:sp>
        <p:cxnSp>
          <p:nvCxnSpPr>
            <p:cNvPr id="184" name="Google Shape;184;p13"/>
            <p:cNvCxnSpPr/>
            <p:nvPr/>
          </p:nvCxnSpPr>
          <p:spPr>
            <a:xfrm>
              <a:off x="5673819" y="1986634"/>
              <a:ext cx="4650378" cy="0"/>
            </a:xfrm>
            <a:prstGeom prst="straightConnector1">
              <a:avLst/>
            </a:prstGeom>
            <a:noFill/>
            <a:ln w="28575" cap="flat" cmpd="sng">
              <a:solidFill>
                <a:schemeClr val="dk1"/>
              </a:solidFill>
              <a:prstDash val="solid"/>
              <a:miter lim="800000"/>
              <a:headEnd type="none" w="sm" len="sm"/>
              <a:tailEnd type="none" w="sm" len="sm"/>
            </a:ln>
          </p:spPr>
        </p:cxnSp>
        <p:sp>
          <p:nvSpPr>
            <p:cNvPr id="185" name="Google Shape;185;p13"/>
            <p:cNvSpPr txBox="1"/>
            <p:nvPr/>
          </p:nvSpPr>
          <p:spPr>
            <a:xfrm>
              <a:off x="1053297" y="1401859"/>
              <a:ext cx="227421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3200">
                  <a:solidFill>
                    <a:schemeClr val="lt1"/>
                  </a:solidFill>
                  <a:latin typeface="Calibri"/>
                  <a:ea typeface="Calibri"/>
                  <a:cs typeface="Calibri"/>
                  <a:sym typeface="Calibri"/>
                </a:rPr>
                <a:t>Habitat Gain</a:t>
              </a:r>
              <a:endParaRPr sz="3200">
                <a:solidFill>
                  <a:schemeClr val="lt1"/>
                </a:solidFill>
                <a:latin typeface="Calibri"/>
                <a:ea typeface="Calibri"/>
                <a:cs typeface="Calibri"/>
                <a:sym typeface="Calibri"/>
              </a:endParaRPr>
            </a:p>
          </p:txBody>
        </p:sp>
        <p:sp>
          <p:nvSpPr>
            <p:cNvPr id="186" name="Google Shape;186;p13"/>
            <p:cNvSpPr txBox="1"/>
            <p:nvPr/>
          </p:nvSpPr>
          <p:spPr>
            <a:xfrm>
              <a:off x="1733290" y="1925078"/>
              <a:ext cx="914225"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3200">
                  <a:solidFill>
                    <a:schemeClr val="lt1"/>
                  </a:solidFill>
                  <a:latin typeface="Calibri"/>
                  <a:ea typeface="Calibri"/>
                  <a:cs typeface="Calibri"/>
                  <a:sym typeface="Calibri"/>
                </a:rPr>
                <a:t>Cost</a:t>
              </a:r>
              <a:endParaRPr sz="3200">
                <a:solidFill>
                  <a:schemeClr val="lt1"/>
                </a:solidFill>
                <a:latin typeface="Calibri"/>
                <a:ea typeface="Calibri"/>
                <a:cs typeface="Calibri"/>
                <a:sym typeface="Calibri"/>
              </a:endParaRPr>
            </a:p>
          </p:txBody>
        </p:sp>
        <p:cxnSp>
          <p:nvCxnSpPr>
            <p:cNvPr id="187" name="Google Shape;187;p13"/>
            <p:cNvCxnSpPr/>
            <p:nvPr/>
          </p:nvCxnSpPr>
          <p:spPr>
            <a:xfrm>
              <a:off x="1053297" y="1949509"/>
              <a:ext cx="2274212" cy="20504"/>
            </a:xfrm>
            <a:prstGeom prst="straightConnector1">
              <a:avLst/>
            </a:prstGeom>
            <a:noFill/>
            <a:ln w="28575" cap="flat" cmpd="sng">
              <a:solidFill>
                <a:schemeClr val="dk1"/>
              </a:solidFill>
              <a:prstDash val="solid"/>
              <a:miter lim="800000"/>
              <a:headEnd type="none" w="sm" len="sm"/>
              <a:tailEnd type="none" w="sm" len="sm"/>
            </a:ln>
          </p:spPr>
        </p:cxnSp>
        <p:sp>
          <p:nvSpPr>
            <p:cNvPr id="188" name="Google Shape;188;p13"/>
            <p:cNvSpPr txBox="1"/>
            <p:nvPr/>
          </p:nvSpPr>
          <p:spPr>
            <a:xfrm>
              <a:off x="3698823" y="1632690"/>
              <a:ext cx="38985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3200">
                  <a:solidFill>
                    <a:schemeClr val="lt1"/>
                  </a:solidFill>
                  <a:latin typeface="Calibri"/>
                  <a:ea typeface="Calibri"/>
                  <a:cs typeface="Calibri"/>
                  <a:sym typeface="Calibri"/>
                </a:rPr>
                <a:t>=</a:t>
              </a:r>
              <a:endParaRPr sz="3200">
                <a:solidFill>
                  <a:schemeClr val="lt1"/>
                </a:solidFill>
                <a:latin typeface="Calibri"/>
                <a:ea typeface="Calibri"/>
                <a:cs typeface="Calibri"/>
                <a:sym typeface="Calibri"/>
              </a:endParaRPr>
            </a:p>
          </p:txBody>
        </p:sp>
      </p:grpSp>
      <p:sp>
        <p:nvSpPr>
          <p:cNvPr id="189" name="Google Shape;189;p13"/>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lvl="0">
              <a:spcBef>
                <a:spcPts val="0"/>
              </a:spcBef>
              <a:buClr>
                <a:schemeClr val="lt1"/>
              </a:buClr>
              <a:buSzPts val="4400"/>
            </a:pPr>
            <a:r>
              <a:rPr lang="en-CA" dirty="0"/>
              <a:t>Prioritization “algorithm”</a:t>
            </a:r>
            <a:endParaRPr dirty="0"/>
          </a:p>
        </p:txBody>
      </p:sp>
      <p:sp>
        <p:nvSpPr>
          <p:cNvPr id="2" name="Up Arrow 1"/>
          <p:cNvSpPr/>
          <p:nvPr/>
        </p:nvSpPr>
        <p:spPr>
          <a:xfrm>
            <a:off x="3651235" y="4593729"/>
            <a:ext cx="243840" cy="222112"/>
          </a:xfrm>
          <a:prstGeom prst="up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Up Arrow 12"/>
          <p:cNvSpPr/>
          <p:nvPr/>
        </p:nvSpPr>
        <p:spPr>
          <a:xfrm>
            <a:off x="3651235" y="4953278"/>
            <a:ext cx="243840" cy="222112"/>
          </a:xfrm>
          <a:prstGeom prst="up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Up Arrow 13"/>
          <p:cNvSpPr/>
          <p:nvPr/>
        </p:nvSpPr>
        <p:spPr>
          <a:xfrm>
            <a:off x="3651235" y="5312828"/>
            <a:ext cx="243840" cy="222112"/>
          </a:xfrm>
          <a:prstGeom prst="up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Up Arrow 14"/>
          <p:cNvSpPr/>
          <p:nvPr/>
        </p:nvSpPr>
        <p:spPr>
          <a:xfrm rot="10800000">
            <a:off x="3651235" y="5719088"/>
            <a:ext cx="243840" cy="222112"/>
          </a:xfrm>
          <a:prstGeom prst="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07950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5" name="Google Shape;195;p14"/>
          <p:cNvSpPr txBox="1">
            <a:spLocks noGrp="1"/>
          </p:cNvSpPr>
          <p:nvPr>
            <p:ph type="title"/>
          </p:nvPr>
        </p:nvSpPr>
        <p:spPr>
          <a:xfrm>
            <a:off x="189052" y="55791"/>
            <a:ext cx="11759107"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a:t>Calculate Disturbance</a:t>
            </a:r>
            <a:endParaRPr/>
          </a:p>
        </p:txBody>
      </p:sp>
      <p:sp>
        <p:nvSpPr>
          <p:cNvPr id="196" name="Google Shape;196;p14"/>
          <p:cNvSpPr txBox="1"/>
          <p:nvPr/>
        </p:nvSpPr>
        <p:spPr>
          <a:xfrm>
            <a:off x="10819765" y="0"/>
            <a:ext cx="13722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1800">
                <a:solidFill>
                  <a:schemeClr val="lt1"/>
                </a:solidFill>
                <a:latin typeface="Calibri"/>
                <a:ea typeface="Calibri"/>
                <a:cs typeface="Calibri"/>
                <a:sym typeface="Calibri"/>
              </a:rPr>
              <a:t>*Preliminary</a:t>
            </a:r>
            <a:endParaRPr sz="1800">
              <a:solidFill>
                <a:schemeClr val="lt1"/>
              </a:solidFill>
              <a:latin typeface="Calibri"/>
              <a:ea typeface="Calibri"/>
              <a:cs typeface="Calibri"/>
              <a:sym typeface="Calibri"/>
            </a:endParaRPr>
          </a:p>
        </p:txBody>
      </p:sp>
      <p:pic>
        <p:nvPicPr>
          <p:cNvPr id="197" name="Google Shape;197;p14"/>
          <p:cNvPicPr preferRelativeResize="0">
            <a:picLocks noChangeAspect="1"/>
          </p:cNvPicPr>
          <p:nvPr/>
        </p:nvPicPr>
        <p:blipFill rotWithShape="1">
          <a:blip r:embed="rId3">
            <a:alphaModFix/>
          </a:blip>
          <a:srcRect/>
          <a:stretch/>
        </p:blipFill>
        <p:spPr>
          <a:xfrm>
            <a:off x="3167406" y="1124819"/>
            <a:ext cx="6865929" cy="5739816"/>
          </a:xfrm>
          <a:prstGeom prst="rect">
            <a:avLst/>
          </a:prstGeom>
          <a:noFill/>
          <a:ln>
            <a:noFill/>
          </a:ln>
        </p:spPr>
      </p:pic>
    </p:spTree>
    <p:extLst>
      <p:ext uri="{BB962C8B-B14F-4D97-AF65-F5344CB8AC3E}">
        <p14:creationId xmlns:p14="http://schemas.microsoft.com/office/powerpoint/2010/main" val="3184043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3" name="Google Shape;203;p15"/>
          <p:cNvSpPr txBox="1"/>
          <p:nvPr/>
        </p:nvSpPr>
        <p:spPr>
          <a:xfrm>
            <a:off x="189053" y="55791"/>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4400"/>
              <a:buFont typeface="Calibri"/>
              <a:buNone/>
            </a:pPr>
            <a:endParaRPr sz="4400">
              <a:solidFill>
                <a:schemeClr val="lt1"/>
              </a:solidFill>
              <a:latin typeface="Calibri"/>
              <a:ea typeface="Calibri"/>
              <a:cs typeface="Calibri"/>
              <a:sym typeface="Calibri"/>
            </a:endParaRPr>
          </a:p>
        </p:txBody>
      </p:sp>
      <p:pic>
        <p:nvPicPr>
          <p:cNvPr id="206" name="Google Shape;206;p15"/>
          <p:cNvPicPr preferRelativeResize="0"/>
          <p:nvPr/>
        </p:nvPicPr>
        <p:blipFill rotWithShape="1">
          <a:blip r:embed="rId3">
            <a:alphaModFix/>
          </a:blip>
          <a:srcRect l="49755" t="5145" r="33219" b="67111"/>
          <a:stretch/>
        </p:blipFill>
        <p:spPr>
          <a:xfrm>
            <a:off x="7569724" y="1399865"/>
            <a:ext cx="2204114" cy="2719811"/>
          </a:xfrm>
          <a:prstGeom prst="rect">
            <a:avLst/>
          </a:prstGeom>
          <a:noFill/>
          <a:ln>
            <a:noFill/>
          </a:ln>
        </p:spPr>
      </p:pic>
      <p:sp>
        <p:nvSpPr>
          <p:cNvPr id="210" name="Google Shape;210;p15"/>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a:t>Calculate “Cost”</a:t>
            </a:r>
            <a:endParaRPr/>
          </a:p>
        </p:txBody>
      </p:sp>
      <p:sp>
        <p:nvSpPr>
          <p:cNvPr id="211" name="Google Shape;211;p15"/>
          <p:cNvSpPr txBox="1"/>
          <p:nvPr/>
        </p:nvSpPr>
        <p:spPr>
          <a:xfrm>
            <a:off x="10819765" y="0"/>
            <a:ext cx="13722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1800">
                <a:solidFill>
                  <a:schemeClr val="lt1"/>
                </a:solidFill>
                <a:latin typeface="Calibri"/>
                <a:ea typeface="Calibri"/>
                <a:cs typeface="Calibri"/>
                <a:sym typeface="Calibri"/>
              </a:rPr>
              <a:t>*Preliminary</a:t>
            </a:r>
            <a:endParaRPr sz="1800">
              <a:solidFill>
                <a:schemeClr val="lt1"/>
              </a:solidFill>
              <a:latin typeface="Calibri"/>
              <a:ea typeface="Calibri"/>
              <a:cs typeface="Calibri"/>
              <a:sym typeface="Calibri"/>
            </a:endParaRPr>
          </a:p>
        </p:txBody>
      </p:sp>
      <p:pic>
        <p:nvPicPr>
          <p:cNvPr id="15" name="Google Shape;206;p15"/>
          <p:cNvPicPr preferRelativeResize="0"/>
          <p:nvPr/>
        </p:nvPicPr>
        <p:blipFill rotWithShape="1">
          <a:blip r:embed="rId3">
            <a:alphaModFix/>
          </a:blip>
          <a:srcRect l="49755" t="5145" r="33219" b="67111"/>
          <a:stretch/>
        </p:blipFill>
        <p:spPr>
          <a:xfrm>
            <a:off x="7682845" y="1387790"/>
            <a:ext cx="2221874" cy="2740691"/>
          </a:xfrm>
          <a:prstGeom prst="rect">
            <a:avLst/>
          </a:prstGeom>
          <a:noFill/>
          <a:ln>
            <a:noFill/>
          </a:ln>
        </p:spPr>
      </p:pic>
      <p:pic>
        <p:nvPicPr>
          <p:cNvPr id="16" name="Google Shape;212;p15"/>
          <p:cNvPicPr preferRelativeResize="0">
            <a:picLocks noChangeAspect="1"/>
          </p:cNvPicPr>
          <p:nvPr/>
        </p:nvPicPr>
        <p:blipFill rotWithShape="1">
          <a:blip r:embed="rId4">
            <a:alphaModFix/>
          </a:blip>
          <a:srcRect l="9483" r="39005"/>
          <a:stretch/>
        </p:blipFill>
        <p:spPr>
          <a:xfrm>
            <a:off x="4173050" y="1124819"/>
            <a:ext cx="3538075" cy="5741986"/>
          </a:xfrm>
          <a:prstGeom prst="rect">
            <a:avLst/>
          </a:prstGeom>
          <a:noFill/>
          <a:ln>
            <a:noFill/>
          </a:ln>
        </p:spPr>
      </p:pic>
    </p:spTree>
    <p:extLst>
      <p:ext uri="{BB962C8B-B14F-4D97-AF65-F5344CB8AC3E}">
        <p14:creationId xmlns:p14="http://schemas.microsoft.com/office/powerpoint/2010/main" val="1190267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15"/>
          <p:cNvPicPr preferRelativeResize="0"/>
          <p:nvPr/>
        </p:nvPicPr>
        <p:blipFill rotWithShape="1">
          <a:blip r:embed="rId3">
            <a:alphaModFix/>
          </a:blip>
          <a:srcRect l="33349" r="33219" b="67111"/>
          <a:stretch/>
        </p:blipFill>
        <p:spPr>
          <a:xfrm>
            <a:off x="0" y="2142960"/>
            <a:ext cx="6148965" cy="4580772"/>
          </a:xfrm>
          <a:prstGeom prst="rect">
            <a:avLst/>
          </a:prstGeom>
          <a:noFill/>
          <a:ln>
            <a:noFill/>
          </a:ln>
        </p:spPr>
      </p:pic>
      <p:sp>
        <p:nvSpPr>
          <p:cNvPr id="203" name="Google Shape;203;p15"/>
          <p:cNvSpPr txBox="1"/>
          <p:nvPr/>
        </p:nvSpPr>
        <p:spPr>
          <a:xfrm>
            <a:off x="189053" y="55791"/>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4400"/>
              <a:buFont typeface="Calibri"/>
              <a:buNone/>
            </a:pPr>
            <a:endParaRPr sz="4400">
              <a:solidFill>
                <a:schemeClr val="lt1"/>
              </a:solidFill>
              <a:latin typeface="Calibri"/>
              <a:ea typeface="Calibri"/>
              <a:cs typeface="Calibri"/>
              <a:sym typeface="Calibri"/>
            </a:endParaRPr>
          </a:p>
        </p:txBody>
      </p:sp>
      <p:pic>
        <p:nvPicPr>
          <p:cNvPr id="204" name="Google Shape;204;p15"/>
          <p:cNvPicPr preferRelativeResize="0"/>
          <p:nvPr/>
        </p:nvPicPr>
        <p:blipFill rotWithShape="1">
          <a:blip r:embed="rId3">
            <a:alphaModFix/>
          </a:blip>
          <a:srcRect l="29758" t="33189" r="54384" b="33675"/>
          <a:stretch/>
        </p:blipFill>
        <p:spPr>
          <a:xfrm>
            <a:off x="2935586" y="2136987"/>
            <a:ext cx="2916574" cy="4615180"/>
          </a:xfrm>
          <a:prstGeom prst="rect">
            <a:avLst/>
          </a:prstGeom>
          <a:noFill/>
          <a:ln>
            <a:noFill/>
          </a:ln>
        </p:spPr>
      </p:pic>
      <p:pic>
        <p:nvPicPr>
          <p:cNvPr id="205" name="Google Shape;205;p15"/>
          <p:cNvPicPr preferRelativeResize="0"/>
          <p:nvPr/>
        </p:nvPicPr>
        <p:blipFill rotWithShape="1">
          <a:blip r:embed="rId3">
            <a:alphaModFix/>
          </a:blip>
          <a:srcRect l="31665" t="66366" r="52501" b="5"/>
          <a:stretch/>
        </p:blipFill>
        <p:spPr>
          <a:xfrm>
            <a:off x="5849690" y="2119810"/>
            <a:ext cx="2912345" cy="4683942"/>
          </a:xfrm>
          <a:prstGeom prst="rect">
            <a:avLst/>
          </a:prstGeom>
          <a:noFill/>
          <a:ln>
            <a:noFill/>
          </a:ln>
        </p:spPr>
      </p:pic>
      <p:pic>
        <p:nvPicPr>
          <p:cNvPr id="206" name="Google Shape;206;p15"/>
          <p:cNvPicPr preferRelativeResize="0"/>
          <p:nvPr/>
        </p:nvPicPr>
        <p:blipFill rotWithShape="1">
          <a:blip r:embed="rId3">
            <a:alphaModFix/>
          </a:blip>
          <a:srcRect l="49755" r="33219" b="67111"/>
          <a:stretch/>
        </p:blipFill>
        <p:spPr>
          <a:xfrm>
            <a:off x="9012824" y="1875377"/>
            <a:ext cx="2204114" cy="3224245"/>
          </a:xfrm>
          <a:prstGeom prst="rect">
            <a:avLst/>
          </a:prstGeom>
          <a:noFill/>
          <a:ln>
            <a:noFill/>
          </a:ln>
        </p:spPr>
      </p:pic>
      <p:sp>
        <p:nvSpPr>
          <p:cNvPr id="207" name="Google Shape;207;p15"/>
          <p:cNvSpPr txBox="1"/>
          <p:nvPr/>
        </p:nvSpPr>
        <p:spPr>
          <a:xfrm>
            <a:off x="189053" y="1648175"/>
            <a:ext cx="263517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CA" sz="2800">
                <a:solidFill>
                  <a:schemeClr val="lt1"/>
                </a:solidFill>
                <a:latin typeface="Calibri"/>
                <a:ea typeface="Calibri"/>
                <a:cs typeface="Calibri"/>
                <a:sym typeface="Calibri"/>
              </a:rPr>
              <a:t>Total</a:t>
            </a:r>
            <a:endParaRPr sz="2800">
              <a:solidFill>
                <a:schemeClr val="lt1"/>
              </a:solidFill>
              <a:latin typeface="Calibri"/>
              <a:ea typeface="Calibri"/>
              <a:cs typeface="Calibri"/>
              <a:sym typeface="Calibri"/>
            </a:endParaRPr>
          </a:p>
        </p:txBody>
      </p:sp>
      <p:sp>
        <p:nvSpPr>
          <p:cNvPr id="208" name="Google Shape;208;p15"/>
          <p:cNvSpPr txBox="1"/>
          <p:nvPr/>
        </p:nvSpPr>
        <p:spPr>
          <a:xfrm>
            <a:off x="3157959" y="1648175"/>
            <a:ext cx="263517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CA" sz="2800">
                <a:solidFill>
                  <a:schemeClr val="lt1"/>
                </a:solidFill>
                <a:latin typeface="Calibri"/>
                <a:ea typeface="Calibri"/>
                <a:cs typeface="Calibri"/>
                <a:sym typeface="Calibri"/>
              </a:rPr>
              <a:t>Restorable</a:t>
            </a:r>
            <a:endParaRPr sz="2800">
              <a:solidFill>
                <a:schemeClr val="lt1"/>
              </a:solidFill>
              <a:latin typeface="Calibri"/>
              <a:ea typeface="Calibri"/>
              <a:cs typeface="Calibri"/>
              <a:sym typeface="Calibri"/>
            </a:endParaRPr>
          </a:p>
        </p:txBody>
      </p:sp>
      <p:sp>
        <p:nvSpPr>
          <p:cNvPr id="209" name="Google Shape;209;p15"/>
          <p:cNvSpPr txBox="1"/>
          <p:nvPr/>
        </p:nvSpPr>
        <p:spPr>
          <a:xfrm>
            <a:off x="5959997" y="1613767"/>
            <a:ext cx="263517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CA" sz="2800">
                <a:solidFill>
                  <a:schemeClr val="lt1"/>
                </a:solidFill>
                <a:latin typeface="Calibri"/>
                <a:ea typeface="Calibri"/>
                <a:cs typeface="Calibri"/>
                <a:sym typeface="Calibri"/>
              </a:rPr>
              <a:t>Permanent</a:t>
            </a:r>
            <a:endParaRPr sz="2800">
              <a:solidFill>
                <a:schemeClr val="lt1"/>
              </a:solidFill>
              <a:latin typeface="Calibri"/>
              <a:ea typeface="Calibri"/>
              <a:cs typeface="Calibri"/>
              <a:sym typeface="Calibri"/>
            </a:endParaRPr>
          </a:p>
        </p:txBody>
      </p:sp>
      <p:sp>
        <p:nvSpPr>
          <p:cNvPr id="210" name="Google Shape;210;p15"/>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a:t>Calculate “Cost”</a:t>
            </a:r>
            <a:endParaRPr/>
          </a:p>
        </p:txBody>
      </p:sp>
      <p:sp>
        <p:nvSpPr>
          <p:cNvPr id="211" name="Google Shape;211;p15"/>
          <p:cNvSpPr txBox="1"/>
          <p:nvPr/>
        </p:nvSpPr>
        <p:spPr>
          <a:xfrm>
            <a:off x="10819765" y="0"/>
            <a:ext cx="13722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1800">
                <a:solidFill>
                  <a:schemeClr val="lt1"/>
                </a:solidFill>
                <a:latin typeface="Calibri"/>
                <a:ea typeface="Calibri"/>
                <a:cs typeface="Calibri"/>
                <a:sym typeface="Calibri"/>
              </a:rPr>
              <a:t>*Preliminary</a:t>
            </a:r>
            <a:endParaRPr sz="1800">
              <a:solidFill>
                <a:schemeClr val="lt1"/>
              </a:solidFill>
              <a:latin typeface="Calibri"/>
              <a:ea typeface="Calibri"/>
              <a:cs typeface="Calibri"/>
              <a:sym typeface="Calibri"/>
            </a:endParaRPr>
          </a:p>
        </p:txBody>
      </p:sp>
      <p:pic>
        <p:nvPicPr>
          <p:cNvPr id="212" name="Google Shape;212;p15"/>
          <p:cNvPicPr preferRelativeResize="0"/>
          <p:nvPr/>
        </p:nvPicPr>
        <p:blipFill rotWithShape="1">
          <a:blip r:embed="rId4">
            <a:alphaModFix/>
          </a:blip>
          <a:srcRect l="9483" r="39005"/>
          <a:stretch/>
        </p:blipFill>
        <p:spPr>
          <a:xfrm>
            <a:off x="2999460" y="2145487"/>
            <a:ext cx="2853259" cy="4630589"/>
          </a:xfrm>
          <a:prstGeom prst="rect">
            <a:avLst/>
          </a:prstGeom>
          <a:noFill/>
          <a:ln>
            <a:noFill/>
          </a:ln>
        </p:spPr>
      </p:pic>
      <p:pic>
        <p:nvPicPr>
          <p:cNvPr id="213" name="Google Shape;213;p15"/>
          <p:cNvPicPr preferRelativeResize="0"/>
          <p:nvPr/>
        </p:nvPicPr>
        <p:blipFill rotWithShape="1">
          <a:blip r:embed="rId5">
            <a:alphaModFix/>
          </a:blip>
          <a:srcRect l="10609" r="38829"/>
          <a:stretch/>
        </p:blipFill>
        <p:spPr>
          <a:xfrm>
            <a:off x="90144" y="2136987"/>
            <a:ext cx="2805806" cy="4639089"/>
          </a:xfrm>
          <a:prstGeom prst="rect">
            <a:avLst/>
          </a:prstGeom>
          <a:noFill/>
          <a:ln>
            <a:noFill/>
          </a:ln>
        </p:spPr>
      </p:pic>
      <p:pic>
        <p:nvPicPr>
          <p:cNvPr id="214" name="Google Shape;214;p15" descr="Map&#10;&#10;Description automatically generated"/>
          <p:cNvPicPr preferRelativeResize="0"/>
          <p:nvPr/>
        </p:nvPicPr>
        <p:blipFill rotWithShape="1">
          <a:blip r:embed="rId6">
            <a:alphaModFix/>
          </a:blip>
          <a:srcRect l="9103" r="40263"/>
          <a:stretch/>
        </p:blipFill>
        <p:spPr>
          <a:xfrm>
            <a:off x="5759809" y="2122328"/>
            <a:ext cx="2835358" cy="4681424"/>
          </a:xfrm>
          <a:prstGeom prst="rect">
            <a:avLst/>
          </a:prstGeom>
          <a:noFill/>
          <a:ln>
            <a:noFill/>
          </a:ln>
        </p:spPr>
      </p:pic>
    </p:spTree>
    <p:extLst>
      <p:ext uri="{BB962C8B-B14F-4D97-AF65-F5344CB8AC3E}">
        <p14:creationId xmlns:p14="http://schemas.microsoft.com/office/powerpoint/2010/main" val="616758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6"/>
          <p:cNvSpPr txBox="1"/>
          <p:nvPr/>
        </p:nvSpPr>
        <p:spPr>
          <a:xfrm>
            <a:off x="189053" y="55791"/>
            <a:ext cx="10515600" cy="132556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4400"/>
              <a:buFont typeface="Calibri"/>
              <a:buNone/>
            </a:pPr>
            <a:endParaRPr sz="4400">
              <a:solidFill>
                <a:schemeClr val="lt1"/>
              </a:solidFill>
              <a:latin typeface="Calibri"/>
              <a:ea typeface="Calibri"/>
              <a:cs typeface="Calibri"/>
              <a:sym typeface="Calibri"/>
            </a:endParaRPr>
          </a:p>
        </p:txBody>
      </p:sp>
      <p:sp>
        <p:nvSpPr>
          <p:cNvPr id="220" name="Google Shape;220;p16"/>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dirty="0"/>
              <a:t>Add weightings – Core Habitat</a:t>
            </a:r>
            <a:endParaRPr dirty="0"/>
          </a:p>
        </p:txBody>
      </p:sp>
      <p:sp>
        <p:nvSpPr>
          <p:cNvPr id="221" name="Google Shape;221;p16"/>
          <p:cNvSpPr txBox="1"/>
          <p:nvPr/>
        </p:nvSpPr>
        <p:spPr>
          <a:xfrm>
            <a:off x="10819765" y="0"/>
            <a:ext cx="13722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1800">
                <a:solidFill>
                  <a:schemeClr val="lt1"/>
                </a:solidFill>
                <a:latin typeface="Calibri"/>
                <a:ea typeface="Calibri"/>
                <a:cs typeface="Calibri"/>
                <a:sym typeface="Calibri"/>
              </a:rPr>
              <a:t>*Preliminary</a:t>
            </a:r>
            <a:endParaRPr sz="1800">
              <a:solidFill>
                <a:schemeClr val="lt1"/>
              </a:solidFill>
              <a:latin typeface="Calibri"/>
              <a:ea typeface="Calibri"/>
              <a:cs typeface="Calibri"/>
              <a:sym typeface="Calibri"/>
            </a:endParaRPr>
          </a:p>
        </p:txBody>
      </p:sp>
      <p:pic>
        <p:nvPicPr>
          <p:cNvPr id="6" name="Google Shape;222;p16" descr="Map&#10;&#10;Description automatically generated"/>
          <p:cNvPicPr preferRelativeResize="0"/>
          <p:nvPr/>
        </p:nvPicPr>
        <p:blipFill rotWithShape="1">
          <a:blip r:embed="rId3">
            <a:alphaModFix/>
          </a:blip>
          <a:srcRect/>
          <a:stretch/>
        </p:blipFill>
        <p:spPr>
          <a:xfrm>
            <a:off x="3038082" y="1128404"/>
            <a:ext cx="6828929" cy="5708885"/>
          </a:xfrm>
          <a:prstGeom prst="rect">
            <a:avLst/>
          </a:prstGeom>
          <a:noFill/>
          <a:ln>
            <a:noFill/>
          </a:ln>
        </p:spPr>
      </p:pic>
    </p:spTree>
    <p:extLst>
      <p:ext uri="{BB962C8B-B14F-4D97-AF65-F5344CB8AC3E}">
        <p14:creationId xmlns:p14="http://schemas.microsoft.com/office/powerpoint/2010/main" val="194817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7"/>
          <p:cNvSpPr txBox="1"/>
          <p:nvPr/>
        </p:nvSpPr>
        <p:spPr>
          <a:xfrm>
            <a:off x="189053" y="55791"/>
            <a:ext cx="10515600" cy="132556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4400"/>
              <a:buFont typeface="Calibri"/>
              <a:buNone/>
            </a:pPr>
            <a:endParaRPr sz="4400">
              <a:solidFill>
                <a:schemeClr val="lt1"/>
              </a:solidFill>
              <a:latin typeface="Calibri"/>
              <a:ea typeface="Calibri"/>
              <a:cs typeface="Calibri"/>
              <a:sym typeface="Calibri"/>
            </a:endParaRPr>
          </a:p>
        </p:txBody>
      </p:sp>
      <p:sp>
        <p:nvSpPr>
          <p:cNvPr id="228" name="Google Shape;228;p17"/>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a:t>Add weightings – GAR</a:t>
            </a:r>
            <a:endParaRPr/>
          </a:p>
        </p:txBody>
      </p:sp>
      <p:sp>
        <p:nvSpPr>
          <p:cNvPr id="229" name="Google Shape;229;p17"/>
          <p:cNvSpPr txBox="1"/>
          <p:nvPr/>
        </p:nvSpPr>
        <p:spPr>
          <a:xfrm>
            <a:off x="10819765" y="0"/>
            <a:ext cx="13722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1800">
                <a:solidFill>
                  <a:schemeClr val="lt1"/>
                </a:solidFill>
                <a:latin typeface="Calibri"/>
                <a:ea typeface="Calibri"/>
                <a:cs typeface="Calibri"/>
                <a:sym typeface="Calibri"/>
              </a:rPr>
              <a:t>*Preliminary</a:t>
            </a:r>
            <a:endParaRPr sz="1800">
              <a:solidFill>
                <a:schemeClr val="lt1"/>
              </a:solidFill>
              <a:latin typeface="Calibri"/>
              <a:ea typeface="Calibri"/>
              <a:cs typeface="Calibri"/>
              <a:sym typeface="Calibri"/>
            </a:endParaRPr>
          </a:p>
        </p:txBody>
      </p:sp>
      <p:pic>
        <p:nvPicPr>
          <p:cNvPr id="6" name="Google Shape;230;p17" descr="Map&#10;&#10;Description automatically generated"/>
          <p:cNvPicPr preferRelativeResize="0"/>
          <p:nvPr/>
        </p:nvPicPr>
        <p:blipFill rotWithShape="1">
          <a:blip r:embed="rId3">
            <a:alphaModFix/>
          </a:blip>
          <a:srcRect/>
          <a:stretch/>
        </p:blipFill>
        <p:spPr>
          <a:xfrm>
            <a:off x="3513463" y="1136080"/>
            <a:ext cx="6828931" cy="5708885"/>
          </a:xfrm>
          <a:prstGeom prst="rect">
            <a:avLst/>
          </a:prstGeom>
          <a:noFill/>
          <a:ln>
            <a:noFill/>
          </a:ln>
        </p:spPr>
      </p:pic>
    </p:spTree>
    <p:extLst>
      <p:ext uri="{BB962C8B-B14F-4D97-AF65-F5344CB8AC3E}">
        <p14:creationId xmlns:p14="http://schemas.microsoft.com/office/powerpoint/2010/main" val="2699169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8"/>
          <p:cNvSpPr txBox="1"/>
          <p:nvPr/>
        </p:nvSpPr>
        <p:spPr>
          <a:xfrm>
            <a:off x="189053" y="55791"/>
            <a:ext cx="10515600" cy="132556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4400"/>
              <a:buFont typeface="Calibri"/>
              <a:buNone/>
            </a:pPr>
            <a:endParaRPr sz="4400">
              <a:solidFill>
                <a:schemeClr val="lt1"/>
              </a:solidFill>
              <a:latin typeface="Calibri"/>
              <a:ea typeface="Calibri"/>
              <a:cs typeface="Calibri"/>
              <a:sym typeface="Calibri"/>
            </a:endParaRPr>
          </a:p>
        </p:txBody>
      </p:sp>
      <p:sp>
        <p:nvSpPr>
          <p:cNvPr id="236" name="Google Shape;236;p18"/>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a:t>Add weightings – Caribou Use</a:t>
            </a:r>
            <a:endParaRPr/>
          </a:p>
        </p:txBody>
      </p:sp>
      <p:sp>
        <p:nvSpPr>
          <p:cNvPr id="237" name="Google Shape;237;p18"/>
          <p:cNvSpPr txBox="1"/>
          <p:nvPr/>
        </p:nvSpPr>
        <p:spPr>
          <a:xfrm>
            <a:off x="10819765" y="0"/>
            <a:ext cx="13722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1800">
                <a:solidFill>
                  <a:schemeClr val="lt1"/>
                </a:solidFill>
                <a:latin typeface="Calibri"/>
                <a:ea typeface="Calibri"/>
                <a:cs typeface="Calibri"/>
                <a:sym typeface="Calibri"/>
              </a:rPr>
              <a:t>*Preliminary</a:t>
            </a:r>
            <a:endParaRPr sz="1800">
              <a:solidFill>
                <a:schemeClr val="lt1"/>
              </a:solidFill>
              <a:latin typeface="Calibri"/>
              <a:ea typeface="Calibri"/>
              <a:cs typeface="Calibri"/>
              <a:sym typeface="Calibri"/>
            </a:endParaRPr>
          </a:p>
        </p:txBody>
      </p:sp>
      <p:pic>
        <p:nvPicPr>
          <p:cNvPr id="238" name="Google Shape;238;p18"/>
          <p:cNvPicPr preferRelativeResize="0"/>
          <p:nvPr/>
        </p:nvPicPr>
        <p:blipFill rotWithShape="1">
          <a:blip r:embed="rId3">
            <a:alphaModFix/>
          </a:blip>
          <a:srcRect/>
          <a:stretch/>
        </p:blipFill>
        <p:spPr>
          <a:xfrm>
            <a:off x="688746" y="1178683"/>
            <a:ext cx="6473394" cy="5589542"/>
          </a:xfrm>
          <a:prstGeom prst="rect">
            <a:avLst/>
          </a:prstGeom>
          <a:noFill/>
          <a:ln>
            <a:noFill/>
          </a:ln>
        </p:spPr>
      </p:pic>
      <p:pic>
        <p:nvPicPr>
          <p:cNvPr id="239" name="Google Shape;239;p18"/>
          <p:cNvPicPr preferRelativeResize="0"/>
          <p:nvPr/>
        </p:nvPicPr>
        <p:blipFill rotWithShape="1">
          <a:blip r:embed="rId4">
            <a:alphaModFix/>
          </a:blip>
          <a:srcRect l="7053" r="4891"/>
          <a:stretch/>
        </p:blipFill>
        <p:spPr>
          <a:xfrm>
            <a:off x="6659301" y="1178668"/>
            <a:ext cx="3324994" cy="5378470"/>
          </a:xfrm>
          <a:prstGeom prst="rect">
            <a:avLst/>
          </a:prstGeom>
          <a:noFill/>
          <a:ln>
            <a:noFill/>
          </a:ln>
        </p:spPr>
      </p:pic>
    </p:spTree>
    <p:extLst>
      <p:ext uri="{BB962C8B-B14F-4D97-AF65-F5344CB8AC3E}">
        <p14:creationId xmlns:p14="http://schemas.microsoft.com/office/powerpoint/2010/main" val="2308346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9"/>
          <p:cNvSpPr txBox="1"/>
          <p:nvPr/>
        </p:nvSpPr>
        <p:spPr>
          <a:xfrm>
            <a:off x="189053" y="55791"/>
            <a:ext cx="10515600" cy="132556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4400"/>
              <a:buFont typeface="Calibri"/>
              <a:buNone/>
            </a:pPr>
            <a:endParaRPr sz="4400">
              <a:solidFill>
                <a:schemeClr val="lt1"/>
              </a:solidFill>
              <a:latin typeface="Calibri"/>
              <a:ea typeface="Calibri"/>
              <a:cs typeface="Calibri"/>
              <a:sym typeface="Calibri"/>
            </a:endParaRPr>
          </a:p>
        </p:txBody>
      </p:sp>
      <p:sp>
        <p:nvSpPr>
          <p:cNvPr id="245" name="Google Shape;245;p19"/>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a:t>Add weightings – Caribou Use</a:t>
            </a:r>
            <a:endParaRPr/>
          </a:p>
        </p:txBody>
      </p:sp>
      <p:sp>
        <p:nvSpPr>
          <p:cNvPr id="246" name="Google Shape;246;p19"/>
          <p:cNvSpPr txBox="1"/>
          <p:nvPr/>
        </p:nvSpPr>
        <p:spPr>
          <a:xfrm>
            <a:off x="10819765" y="0"/>
            <a:ext cx="13722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1800">
                <a:solidFill>
                  <a:schemeClr val="lt1"/>
                </a:solidFill>
                <a:latin typeface="Calibri"/>
                <a:ea typeface="Calibri"/>
                <a:cs typeface="Calibri"/>
                <a:sym typeface="Calibri"/>
              </a:rPr>
              <a:t>*Preliminary</a:t>
            </a:r>
            <a:endParaRPr sz="1800">
              <a:solidFill>
                <a:schemeClr val="lt1"/>
              </a:solidFill>
              <a:latin typeface="Calibri"/>
              <a:ea typeface="Calibri"/>
              <a:cs typeface="Calibri"/>
              <a:sym typeface="Calibri"/>
            </a:endParaRPr>
          </a:p>
        </p:txBody>
      </p:sp>
      <p:pic>
        <p:nvPicPr>
          <p:cNvPr id="247" name="Google Shape;247;p19"/>
          <p:cNvPicPr preferRelativeResize="0"/>
          <p:nvPr/>
        </p:nvPicPr>
        <p:blipFill rotWithShape="1">
          <a:blip r:embed="rId3">
            <a:alphaModFix/>
          </a:blip>
          <a:srcRect/>
          <a:stretch/>
        </p:blipFill>
        <p:spPr>
          <a:xfrm>
            <a:off x="3169371" y="1268458"/>
            <a:ext cx="6473393" cy="5589542"/>
          </a:xfrm>
          <a:prstGeom prst="rect">
            <a:avLst/>
          </a:prstGeom>
          <a:noFill/>
          <a:ln>
            <a:noFill/>
          </a:ln>
        </p:spPr>
      </p:pic>
    </p:spTree>
    <p:extLst>
      <p:ext uri="{BB962C8B-B14F-4D97-AF65-F5344CB8AC3E}">
        <p14:creationId xmlns:p14="http://schemas.microsoft.com/office/powerpoint/2010/main" val="3679882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60" name="Google Shape;260;p21"/>
          <p:cNvSpPr txBox="1">
            <a:spLocks noGrp="1"/>
          </p:cNvSpPr>
          <p:nvPr>
            <p:ph type="title"/>
          </p:nvPr>
        </p:nvSpPr>
        <p:spPr>
          <a:xfrm>
            <a:off x="561109" y="1825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dirty="0"/>
              <a:t>Priority Zones</a:t>
            </a:r>
            <a:endParaRPr dirty="0"/>
          </a:p>
        </p:txBody>
      </p:sp>
      <p:pic>
        <p:nvPicPr>
          <p:cNvPr id="261" name="Google Shape;261;p21"/>
          <p:cNvPicPr preferRelativeResize="0"/>
          <p:nvPr/>
        </p:nvPicPr>
        <p:blipFill>
          <a:blip r:embed="rId3">
            <a:clrChange>
              <a:clrFrom>
                <a:srgbClr val="FFFFFF"/>
              </a:clrFrom>
              <a:clrTo>
                <a:srgbClr val="FFFFFF">
                  <a:alpha val="0"/>
                </a:srgbClr>
              </a:clrTo>
            </a:clrChange>
            <a:alphaModFix/>
          </a:blip>
          <a:stretch>
            <a:fillRect/>
          </a:stretch>
        </p:blipFill>
        <p:spPr>
          <a:xfrm>
            <a:off x="5695400" y="1343825"/>
            <a:ext cx="6121850" cy="5396900"/>
          </a:xfrm>
          <a:prstGeom prst="rect">
            <a:avLst/>
          </a:prstGeom>
          <a:noFill/>
          <a:ln>
            <a:noFill/>
          </a:ln>
        </p:spPr>
      </p:pic>
      <p:sp>
        <p:nvSpPr>
          <p:cNvPr id="5" name="Google Shape;259;p21"/>
          <p:cNvSpPr txBox="1"/>
          <p:nvPr/>
        </p:nvSpPr>
        <p:spPr>
          <a:xfrm>
            <a:off x="451393" y="1795945"/>
            <a:ext cx="5244000" cy="4431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2400" dirty="0">
                <a:solidFill>
                  <a:schemeClr val="lt1"/>
                </a:solidFill>
                <a:latin typeface="Calibri"/>
                <a:ea typeface="Calibri"/>
                <a:cs typeface="Calibri"/>
                <a:sym typeface="Calibri"/>
              </a:rPr>
              <a:t>Priority =</a:t>
            </a:r>
            <a:endParaRPr sz="2400" dirty="0"/>
          </a:p>
          <a:p>
            <a:pPr marL="0" marR="0" lvl="0" indent="0" algn="l" rtl="0">
              <a:spcBef>
                <a:spcPts val="0"/>
              </a:spcBef>
              <a:spcAft>
                <a:spcPts val="0"/>
              </a:spcAft>
              <a:buNone/>
            </a:pPr>
            <a:r>
              <a:rPr lang="en-CA" sz="2400" u="sng" dirty="0">
                <a:solidFill>
                  <a:schemeClr val="lt1"/>
                </a:solidFill>
                <a:latin typeface="Calibri"/>
                <a:ea typeface="Calibri"/>
                <a:cs typeface="Calibri"/>
                <a:sym typeface="Calibri"/>
              </a:rPr>
              <a:t>% Disturbance (0-40 years)</a:t>
            </a:r>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Restorable Road Density</a:t>
            </a:r>
          </a:p>
          <a:p>
            <a:pPr marL="0" marR="0" lvl="0" indent="0" algn="l" rtl="0">
              <a:spcBef>
                <a:spcPts val="0"/>
              </a:spcBef>
              <a:spcAft>
                <a:spcPts val="0"/>
              </a:spcAft>
              <a:buNone/>
            </a:pPr>
            <a:endParaRPr lang="en-CA" sz="2400" dirty="0">
              <a:solidFill>
                <a:schemeClr val="lt1"/>
              </a:solidFill>
              <a:latin typeface="Calibri"/>
              <a:cs typeface="Calibri"/>
              <a:sym typeface="Calibri"/>
            </a:endParaRPr>
          </a:p>
          <a:p>
            <a:pPr marL="0" marR="0" lvl="0" indent="0" algn="l" rtl="0">
              <a:spcBef>
                <a:spcPts val="0"/>
              </a:spcBef>
              <a:spcAft>
                <a:spcPts val="0"/>
              </a:spcAft>
              <a:buNone/>
            </a:pPr>
            <a:r>
              <a:rPr lang="en-CA" sz="2400" dirty="0">
                <a:solidFill>
                  <a:schemeClr val="lt1"/>
                </a:solidFill>
                <a:latin typeface="Calibri"/>
                <a:cs typeface="Calibri"/>
                <a:sym typeface="Calibri"/>
              </a:rPr>
              <a:t>Weightings:</a:t>
            </a:r>
            <a:endParaRPr sz="2400"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Caribou Use</a:t>
            </a:r>
            <a:endParaRPr sz="2400" dirty="0">
              <a:solidFill>
                <a:schemeClr val="lt1"/>
              </a:solidFill>
              <a:latin typeface="Calibri"/>
              <a:ea typeface="Calibri"/>
              <a:cs typeface="Calibri"/>
              <a:sym typeface="Calibri"/>
            </a:endParaRPr>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Core Caribou Range </a:t>
            </a:r>
            <a:endParaRPr sz="2400"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Ungulate Winter Range </a:t>
            </a:r>
            <a:endParaRPr sz="2400"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+ 1- Forest Disturbance 0-20</a:t>
            </a:r>
            <a:endParaRPr sz="2400" dirty="0"/>
          </a:p>
          <a:p>
            <a:pPr marL="285750" marR="0" lvl="0" indent="-171450" algn="l" rtl="0">
              <a:spcBef>
                <a:spcPts val="0"/>
              </a:spcBef>
              <a:spcAft>
                <a:spcPts val="0"/>
              </a:spcAft>
              <a:buClr>
                <a:schemeClr val="lt1"/>
              </a:buClr>
              <a:buSzPts val="1800"/>
              <a:buFont typeface="Arial"/>
              <a:buNone/>
            </a:pPr>
            <a:endParaRPr sz="2400" dirty="0">
              <a:solidFill>
                <a:schemeClr val="lt1"/>
              </a:solidFill>
              <a:latin typeface="Calibri"/>
              <a:ea typeface="Calibri"/>
              <a:cs typeface="Calibri"/>
              <a:sym typeface="Calibri"/>
            </a:endParaRPr>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Black </a:t>
            </a:r>
            <a:r>
              <a:rPr lang="en-CA" dirty="0">
                <a:solidFill>
                  <a:schemeClr val="lt1"/>
                </a:solidFill>
                <a:latin typeface="Calibri"/>
                <a:ea typeface="Calibri"/>
                <a:cs typeface="Calibri"/>
                <a:sym typeface="Calibri"/>
              </a:rPr>
              <a:t>units are not candidates for restoration </a:t>
            </a:r>
            <a:endParaRPr sz="2400" dirty="0"/>
          </a:p>
          <a:p>
            <a:pPr marL="0" marR="0" lvl="0" indent="0" algn="l" rtl="0">
              <a:spcBef>
                <a:spcPts val="0"/>
              </a:spcBef>
              <a:spcAft>
                <a:spcPts val="0"/>
              </a:spcAft>
              <a:buNone/>
            </a:pPr>
            <a:r>
              <a:rPr lang="en-CA" dirty="0">
                <a:solidFill>
                  <a:schemeClr val="lt1"/>
                </a:solidFill>
                <a:latin typeface="Calibri"/>
                <a:ea typeface="Calibri"/>
                <a:cs typeface="Calibri"/>
                <a:sym typeface="Calibri"/>
              </a:rPr>
              <a:t>due to the absence of restorable roads</a:t>
            </a:r>
            <a:endParaRPr sz="2400" dirty="0"/>
          </a:p>
        </p:txBody>
      </p:sp>
    </p:spTree>
    <p:extLst>
      <p:ext uri="{BB962C8B-B14F-4D97-AF65-F5344CB8AC3E}">
        <p14:creationId xmlns:p14="http://schemas.microsoft.com/office/powerpoint/2010/main" val="3302772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7" name="Google Shape;267;gcb477b010f_0_2"/>
          <p:cNvSpPr txBox="1">
            <a:spLocks noGrp="1"/>
          </p:cNvSpPr>
          <p:nvPr>
            <p:ph type="title"/>
          </p:nvPr>
        </p:nvSpPr>
        <p:spPr>
          <a:xfrm>
            <a:off x="561109" y="1825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CA"/>
              <a:t>Priority Zones by Herd</a:t>
            </a:r>
            <a:endParaRPr/>
          </a:p>
        </p:txBody>
      </p:sp>
      <p:pic>
        <p:nvPicPr>
          <p:cNvPr id="268" name="Google Shape;268;gcb477b010f_0_2"/>
          <p:cNvPicPr preferRelativeResize="0"/>
          <p:nvPr/>
        </p:nvPicPr>
        <p:blipFill>
          <a:blip r:embed="rId3">
            <a:clrChange>
              <a:clrFrom>
                <a:srgbClr val="FFFFFF"/>
              </a:clrFrom>
              <a:clrTo>
                <a:srgbClr val="FFFFFF">
                  <a:alpha val="0"/>
                </a:srgbClr>
              </a:clrTo>
            </a:clrChange>
            <a:alphaModFix/>
          </a:blip>
          <a:stretch>
            <a:fillRect/>
          </a:stretch>
        </p:blipFill>
        <p:spPr>
          <a:xfrm>
            <a:off x="5566150" y="1244900"/>
            <a:ext cx="6207750" cy="5472625"/>
          </a:xfrm>
          <a:prstGeom prst="rect">
            <a:avLst/>
          </a:prstGeom>
          <a:noFill/>
          <a:ln>
            <a:noFill/>
          </a:ln>
        </p:spPr>
      </p:pic>
      <p:sp>
        <p:nvSpPr>
          <p:cNvPr id="6" name="Google Shape;259;p21"/>
          <p:cNvSpPr txBox="1"/>
          <p:nvPr/>
        </p:nvSpPr>
        <p:spPr>
          <a:xfrm>
            <a:off x="451393" y="1795945"/>
            <a:ext cx="5244000" cy="4431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2400" dirty="0">
                <a:solidFill>
                  <a:schemeClr val="lt1"/>
                </a:solidFill>
                <a:latin typeface="Calibri"/>
                <a:ea typeface="Calibri"/>
                <a:cs typeface="Calibri"/>
                <a:sym typeface="Calibri"/>
              </a:rPr>
              <a:t>Priority =</a:t>
            </a:r>
            <a:endParaRPr sz="2400" dirty="0"/>
          </a:p>
          <a:p>
            <a:pPr marL="0" marR="0" lvl="0" indent="0" algn="l" rtl="0">
              <a:spcBef>
                <a:spcPts val="0"/>
              </a:spcBef>
              <a:spcAft>
                <a:spcPts val="0"/>
              </a:spcAft>
              <a:buNone/>
            </a:pPr>
            <a:r>
              <a:rPr lang="en-CA" sz="2400" u="sng" dirty="0">
                <a:solidFill>
                  <a:schemeClr val="lt1"/>
                </a:solidFill>
                <a:latin typeface="Calibri"/>
                <a:ea typeface="Calibri"/>
                <a:cs typeface="Calibri"/>
                <a:sym typeface="Calibri"/>
              </a:rPr>
              <a:t>% Disturbance (0-40 years)</a:t>
            </a:r>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Restorable Road Density</a:t>
            </a:r>
          </a:p>
          <a:p>
            <a:pPr marL="0" marR="0" lvl="0" indent="0" algn="l" rtl="0">
              <a:spcBef>
                <a:spcPts val="0"/>
              </a:spcBef>
              <a:spcAft>
                <a:spcPts val="0"/>
              </a:spcAft>
              <a:buNone/>
            </a:pPr>
            <a:endParaRPr lang="en-CA" sz="2400" dirty="0">
              <a:solidFill>
                <a:schemeClr val="lt1"/>
              </a:solidFill>
              <a:latin typeface="Calibri"/>
              <a:cs typeface="Calibri"/>
              <a:sym typeface="Calibri"/>
            </a:endParaRPr>
          </a:p>
          <a:p>
            <a:pPr marL="0" marR="0" lvl="0" indent="0" algn="l" rtl="0">
              <a:spcBef>
                <a:spcPts val="0"/>
              </a:spcBef>
              <a:spcAft>
                <a:spcPts val="0"/>
              </a:spcAft>
              <a:buNone/>
            </a:pPr>
            <a:r>
              <a:rPr lang="en-CA" sz="2400" dirty="0">
                <a:solidFill>
                  <a:schemeClr val="lt1"/>
                </a:solidFill>
                <a:latin typeface="Calibri"/>
                <a:cs typeface="Calibri"/>
                <a:sym typeface="Calibri"/>
              </a:rPr>
              <a:t>Weightings:</a:t>
            </a:r>
            <a:endParaRPr sz="2400"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Caribou Use</a:t>
            </a:r>
            <a:endParaRPr sz="2400" dirty="0">
              <a:solidFill>
                <a:schemeClr val="lt1"/>
              </a:solidFill>
              <a:latin typeface="Calibri"/>
              <a:ea typeface="Calibri"/>
              <a:cs typeface="Calibri"/>
              <a:sym typeface="Calibri"/>
            </a:endParaRPr>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Core Caribou Range </a:t>
            </a:r>
            <a:endParaRPr sz="2400"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GAR protection</a:t>
            </a:r>
            <a:endParaRPr sz="2400"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+ 1- Forest Disturbance 0-20</a:t>
            </a:r>
            <a:endParaRPr sz="2400" dirty="0"/>
          </a:p>
          <a:p>
            <a:pPr marL="285750" marR="0" lvl="0" indent="-171450" algn="l" rtl="0">
              <a:spcBef>
                <a:spcPts val="0"/>
              </a:spcBef>
              <a:spcAft>
                <a:spcPts val="0"/>
              </a:spcAft>
              <a:buClr>
                <a:schemeClr val="lt1"/>
              </a:buClr>
              <a:buSzPts val="1800"/>
              <a:buFont typeface="Arial"/>
              <a:buNone/>
            </a:pPr>
            <a:endParaRPr sz="2400" dirty="0">
              <a:solidFill>
                <a:schemeClr val="lt1"/>
              </a:solidFill>
              <a:latin typeface="Calibri"/>
              <a:ea typeface="Calibri"/>
              <a:cs typeface="Calibri"/>
              <a:sym typeface="Calibri"/>
            </a:endParaRPr>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Black </a:t>
            </a:r>
            <a:r>
              <a:rPr lang="en-CA" dirty="0">
                <a:solidFill>
                  <a:schemeClr val="lt1"/>
                </a:solidFill>
                <a:latin typeface="Calibri"/>
                <a:ea typeface="Calibri"/>
                <a:cs typeface="Calibri"/>
                <a:sym typeface="Calibri"/>
              </a:rPr>
              <a:t>units are not candidates for restoration </a:t>
            </a:r>
            <a:endParaRPr sz="2400" dirty="0"/>
          </a:p>
          <a:p>
            <a:pPr marL="0" marR="0" lvl="0" indent="0" algn="l" rtl="0">
              <a:spcBef>
                <a:spcPts val="0"/>
              </a:spcBef>
              <a:spcAft>
                <a:spcPts val="0"/>
              </a:spcAft>
              <a:buNone/>
            </a:pPr>
            <a:r>
              <a:rPr lang="en-CA" dirty="0">
                <a:solidFill>
                  <a:schemeClr val="lt1"/>
                </a:solidFill>
                <a:latin typeface="Calibri"/>
                <a:ea typeface="Calibri"/>
                <a:cs typeface="Calibri"/>
                <a:sym typeface="Calibri"/>
              </a:rPr>
              <a:t>due to the absence of restorable roads</a:t>
            </a:r>
            <a:endParaRPr sz="2400" dirty="0"/>
          </a:p>
        </p:txBody>
      </p:sp>
      <p:pic>
        <p:nvPicPr>
          <p:cNvPr id="3" name="Picture 2" descr="Logo&#10;&#10;Description automatically generated with medium confidence">
            <a:extLst>
              <a:ext uri="{FF2B5EF4-FFF2-40B4-BE49-F238E27FC236}">
                <a16:creationId xmlns:a16="http://schemas.microsoft.com/office/drawing/2014/main" id="{02D922A4-732C-485F-93BD-3F7A2506D7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160" y="18255"/>
            <a:ext cx="1772262" cy="1798097"/>
          </a:xfrm>
          <a:prstGeom prst="rect">
            <a:avLst/>
          </a:prstGeom>
        </p:spPr>
      </p:pic>
    </p:spTree>
    <p:extLst>
      <p:ext uri="{BB962C8B-B14F-4D97-AF65-F5344CB8AC3E}">
        <p14:creationId xmlns:p14="http://schemas.microsoft.com/office/powerpoint/2010/main" val="3455958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086109" y="4659745"/>
            <a:ext cx="2105891" cy="2198255"/>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E482D5EC-D19C-47F1-BB02-CD04412F1A2E}"/>
              </a:ext>
            </a:extLst>
          </p:cNvPr>
          <p:cNvSpPr>
            <a:spLocks noGrp="1"/>
          </p:cNvSpPr>
          <p:nvPr>
            <p:ph type="title"/>
          </p:nvPr>
        </p:nvSpPr>
        <p:spPr/>
        <p:txBody>
          <a:bodyPr/>
          <a:lstStyle/>
          <a:p>
            <a:r>
              <a:rPr lang="en-CA" dirty="0"/>
              <a:t>An evolving process</a:t>
            </a:r>
          </a:p>
        </p:txBody>
      </p:sp>
      <p:pic>
        <p:nvPicPr>
          <p:cNvPr id="5" name="Picture 4"/>
          <p:cNvPicPr>
            <a:picLocks noChangeAspect="1"/>
          </p:cNvPicPr>
          <p:nvPr/>
        </p:nvPicPr>
        <p:blipFill>
          <a:blip r:embed="rId2">
            <a:clrChange>
              <a:clrFrom>
                <a:srgbClr val="FFFFFF"/>
              </a:clrFrom>
              <a:clrTo>
                <a:srgbClr val="FFFFFF">
                  <a:alpha val="0"/>
                </a:srgbClr>
              </a:clrTo>
            </a:clrChange>
          </a:blip>
          <a:stretch>
            <a:fillRect/>
          </a:stretch>
        </p:blipFill>
        <p:spPr>
          <a:xfrm>
            <a:off x="6353175" y="1027276"/>
            <a:ext cx="5838825" cy="5981700"/>
          </a:xfrm>
          <a:prstGeom prst="rect">
            <a:avLst/>
          </a:prstGeom>
        </p:spPr>
      </p:pic>
      <p:pic>
        <p:nvPicPr>
          <p:cNvPr id="9" name="Google Shape;261;p21"/>
          <p:cNvPicPr preferRelativeResize="0">
            <a:picLocks noChangeAspect="1"/>
          </p:cNvPicPr>
          <p:nvPr/>
        </p:nvPicPr>
        <p:blipFill rotWithShape="1">
          <a:blip r:embed="rId3">
            <a:clrChange>
              <a:clrFrom>
                <a:srgbClr val="FFFFFF"/>
              </a:clrFrom>
              <a:clrTo>
                <a:srgbClr val="FFFFFF">
                  <a:alpha val="0"/>
                </a:srgbClr>
              </a:clrTo>
            </a:clrChange>
            <a:alphaModFix/>
          </a:blip>
          <a:srcRect l="17924" r="17716" b="9798"/>
          <a:stretch/>
        </p:blipFill>
        <p:spPr>
          <a:xfrm>
            <a:off x="10991395" y="2306573"/>
            <a:ext cx="1200605" cy="1382053"/>
          </a:xfrm>
          <a:prstGeom prst="rect">
            <a:avLst/>
          </a:prstGeom>
          <a:noFill/>
          <a:ln>
            <a:noFill/>
          </a:ln>
        </p:spPr>
      </p:pic>
      <p:sp>
        <p:nvSpPr>
          <p:cNvPr id="10" name="Rectangle 9"/>
          <p:cNvSpPr/>
          <p:nvPr/>
        </p:nvSpPr>
        <p:spPr>
          <a:xfrm>
            <a:off x="10271760" y="4099560"/>
            <a:ext cx="975360" cy="136855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V="1">
            <a:off x="10258425" y="2289810"/>
            <a:ext cx="914398" cy="180975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1267440" y="3653410"/>
            <a:ext cx="746940" cy="181470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1172824" y="2306572"/>
            <a:ext cx="841555" cy="134683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Google Shape;259;p21"/>
          <p:cNvSpPr txBox="1"/>
          <p:nvPr/>
        </p:nvSpPr>
        <p:spPr>
          <a:xfrm>
            <a:off x="451393" y="1795945"/>
            <a:ext cx="5244000" cy="4431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CA" sz="2400" dirty="0">
                <a:solidFill>
                  <a:schemeClr val="lt1"/>
                </a:solidFill>
                <a:latin typeface="Calibri"/>
                <a:ea typeface="Calibri"/>
                <a:cs typeface="Calibri"/>
                <a:sym typeface="Calibri"/>
              </a:rPr>
              <a:t>Priority =</a:t>
            </a:r>
            <a:endParaRPr sz="2400" dirty="0"/>
          </a:p>
          <a:p>
            <a:pPr marL="0" marR="0" lvl="0" indent="0" algn="l" rtl="0">
              <a:spcBef>
                <a:spcPts val="0"/>
              </a:spcBef>
              <a:spcAft>
                <a:spcPts val="0"/>
              </a:spcAft>
              <a:buNone/>
            </a:pPr>
            <a:r>
              <a:rPr lang="en-CA" sz="2400" u="sng" dirty="0">
                <a:solidFill>
                  <a:schemeClr val="lt1"/>
                </a:solidFill>
                <a:latin typeface="Calibri"/>
                <a:ea typeface="Calibri"/>
                <a:cs typeface="Calibri"/>
                <a:sym typeface="Calibri"/>
              </a:rPr>
              <a:t>% Disturbance (0-40 years)</a:t>
            </a:r>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Restorable Road Density</a:t>
            </a:r>
          </a:p>
          <a:p>
            <a:pPr marL="0" marR="0" lvl="0" indent="0" algn="l" rtl="0">
              <a:spcBef>
                <a:spcPts val="0"/>
              </a:spcBef>
              <a:spcAft>
                <a:spcPts val="0"/>
              </a:spcAft>
              <a:buNone/>
            </a:pPr>
            <a:endParaRPr lang="en-CA" sz="2400" dirty="0">
              <a:solidFill>
                <a:schemeClr val="lt1"/>
              </a:solidFill>
              <a:latin typeface="Calibri"/>
              <a:cs typeface="Calibri"/>
              <a:sym typeface="Calibri"/>
            </a:endParaRPr>
          </a:p>
          <a:p>
            <a:pPr marL="0" marR="0" lvl="0" indent="0" algn="l" rtl="0">
              <a:spcBef>
                <a:spcPts val="0"/>
              </a:spcBef>
              <a:spcAft>
                <a:spcPts val="0"/>
              </a:spcAft>
              <a:buNone/>
            </a:pPr>
            <a:r>
              <a:rPr lang="en-CA" sz="2400" dirty="0">
                <a:solidFill>
                  <a:schemeClr val="lt1"/>
                </a:solidFill>
                <a:latin typeface="Calibri"/>
                <a:cs typeface="Calibri"/>
                <a:sym typeface="Calibri"/>
              </a:rPr>
              <a:t>Weightings:</a:t>
            </a:r>
            <a:endParaRPr sz="2400"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Caribou Use</a:t>
            </a:r>
            <a:endParaRPr sz="2400" dirty="0">
              <a:solidFill>
                <a:schemeClr val="lt1"/>
              </a:solidFill>
              <a:latin typeface="Calibri"/>
              <a:ea typeface="Calibri"/>
              <a:cs typeface="Calibri"/>
              <a:sym typeface="Calibri"/>
            </a:endParaRPr>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Core Caribou Range </a:t>
            </a:r>
            <a:endParaRPr sz="2400"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Ungulate Winter Range </a:t>
            </a:r>
            <a:endParaRPr sz="2400" dirty="0"/>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+ 1- Forest Disturbance 0-20</a:t>
            </a:r>
            <a:endParaRPr sz="2400" dirty="0"/>
          </a:p>
          <a:p>
            <a:pPr marL="285750" marR="0" lvl="0" indent="-171450" algn="l" rtl="0">
              <a:spcBef>
                <a:spcPts val="0"/>
              </a:spcBef>
              <a:spcAft>
                <a:spcPts val="0"/>
              </a:spcAft>
              <a:buClr>
                <a:schemeClr val="lt1"/>
              </a:buClr>
              <a:buSzPts val="1800"/>
              <a:buFont typeface="Arial"/>
              <a:buNone/>
            </a:pPr>
            <a:endParaRPr sz="2400" dirty="0">
              <a:solidFill>
                <a:schemeClr val="lt1"/>
              </a:solidFill>
              <a:latin typeface="Calibri"/>
              <a:ea typeface="Calibri"/>
              <a:cs typeface="Calibri"/>
              <a:sym typeface="Calibri"/>
            </a:endParaRPr>
          </a:p>
          <a:p>
            <a:pPr marL="0" marR="0" lvl="0" indent="0" algn="l" rtl="0">
              <a:spcBef>
                <a:spcPts val="0"/>
              </a:spcBef>
              <a:spcAft>
                <a:spcPts val="0"/>
              </a:spcAft>
              <a:buNone/>
            </a:pPr>
            <a:r>
              <a:rPr lang="en-CA" sz="2400" dirty="0">
                <a:solidFill>
                  <a:schemeClr val="lt1"/>
                </a:solidFill>
                <a:latin typeface="Calibri"/>
                <a:ea typeface="Calibri"/>
                <a:cs typeface="Calibri"/>
                <a:sym typeface="Calibri"/>
              </a:rPr>
              <a:t>Black </a:t>
            </a:r>
            <a:r>
              <a:rPr lang="en-CA" dirty="0">
                <a:solidFill>
                  <a:schemeClr val="lt1"/>
                </a:solidFill>
                <a:latin typeface="Calibri"/>
                <a:ea typeface="Calibri"/>
                <a:cs typeface="Calibri"/>
                <a:sym typeface="Calibri"/>
              </a:rPr>
              <a:t>units are not candidates for restoration </a:t>
            </a:r>
            <a:endParaRPr sz="2400" dirty="0"/>
          </a:p>
          <a:p>
            <a:pPr marL="0" marR="0" lvl="0" indent="0" algn="l" rtl="0">
              <a:spcBef>
                <a:spcPts val="0"/>
              </a:spcBef>
              <a:spcAft>
                <a:spcPts val="0"/>
              </a:spcAft>
              <a:buNone/>
            </a:pPr>
            <a:r>
              <a:rPr lang="en-CA" dirty="0">
                <a:solidFill>
                  <a:schemeClr val="lt1"/>
                </a:solidFill>
                <a:latin typeface="Calibri"/>
                <a:ea typeface="Calibri"/>
                <a:cs typeface="Calibri"/>
                <a:sym typeface="Calibri"/>
              </a:rPr>
              <a:t>due to the absence of restorable roads</a:t>
            </a:r>
            <a:endParaRPr sz="2400" dirty="0"/>
          </a:p>
        </p:txBody>
      </p:sp>
    </p:spTree>
    <p:extLst>
      <p:ext uri="{BB962C8B-B14F-4D97-AF65-F5344CB8AC3E}">
        <p14:creationId xmlns:p14="http://schemas.microsoft.com/office/powerpoint/2010/main" val="2105035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Operational Considerations</a:t>
            </a:r>
          </a:p>
        </p:txBody>
      </p:sp>
      <p:sp>
        <p:nvSpPr>
          <p:cNvPr id="3" name="Content Placeholder 2"/>
          <p:cNvSpPr>
            <a:spLocks noGrp="1"/>
          </p:cNvSpPr>
          <p:nvPr>
            <p:ph idx="1"/>
          </p:nvPr>
        </p:nvSpPr>
        <p:spPr/>
        <p:txBody>
          <a:bodyPr>
            <a:normAutofit fontScale="85000" lnSpcReduction="20000"/>
          </a:bodyPr>
          <a:lstStyle/>
          <a:p>
            <a:r>
              <a:rPr lang="en-CA" dirty="0"/>
              <a:t>Hierarchical decisions</a:t>
            </a:r>
          </a:p>
          <a:p>
            <a:pPr lvl="1"/>
            <a:r>
              <a:rPr lang="en-CA" dirty="0"/>
              <a:t>By Range, within range, line-level</a:t>
            </a:r>
          </a:p>
          <a:p>
            <a:pPr lvl="1"/>
            <a:endParaRPr lang="en-CA" dirty="0"/>
          </a:p>
          <a:p>
            <a:r>
              <a:rPr lang="en-US" dirty="0"/>
              <a:t>Not all roads </a:t>
            </a:r>
            <a:r>
              <a:rPr lang="en-US"/>
              <a:t>are equal </a:t>
            </a:r>
            <a:endParaRPr lang="en-US" dirty="0"/>
          </a:p>
          <a:p>
            <a:pPr lvl="1"/>
            <a:r>
              <a:rPr lang="en-US" dirty="0"/>
              <a:t>Some roads may already be recovering</a:t>
            </a:r>
          </a:p>
          <a:p>
            <a:pPr lvl="1"/>
            <a:r>
              <a:rPr lang="en-US" dirty="0"/>
              <a:t>Some roads may be more difficult to access, or more costly to treat</a:t>
            </a:r>
          </a:p>
          <a:p>
            <a:pPr lvl="1"/>
            <a:r>
              <a:rPr lang="en-US" dirty="0"/>
              <a:t>Some roads may need additional roads be built for access</a:t>
            </a:r>
          </a:p>
          <a:p>
            <a:pPr lvl="1"/>
            <a:endParaRPr lang="en-US" dirty="0"/>
          </a:p>
          <a:p>
            <a:r>
              <a:rPr lang="en-US" dirty="0"/>
              <a:t>Road stranding</a:t>
            </a:r>
          </a:p>
          <a:p>
            <a:pPr lvl="1"/>
            <a:r>
              <a:rPr lang="en-US" dirty="0"/>
              <a:t>restoring specific roads may cut off access to other roads that also need treatments</a:t>
            </a:r>
          </a:p>
          <a:p>
            <a:pPr lvl="1"/>
            <a:endParaRPr lang="en-US" dirty="0"/>
          </a:p>
          <a:p>
            <a:r>
              <a:rPr lang="en-US" dirty="0"/>
              <a:t>Other land-use considerations</a:t>
            </a:r>
          </a:p>
          <a:p>
            <a:pPr lvl="1"/>
            <a:r>
              <a:rPr lang="en-US" dirty="0"/>
              <a:t>First Nation communities may prioritize specific areas </a:t>
            </a:r>
          </a:p>
          <a:p>
            <a:pPr lvl="1"/>
            <a:r>
              <a:rPr lang="en-US" dirty="0"/>
              <a:t>Recreational use</a:t>
            </a:r>
            <a:endParaRPr lang="en-CA"/>
          </a:p>
        </p:txBody>
      </p:sp>
    </p:spTree>
    <p:extLst>
      <p:ext uri="{BB962C8B-B14F-4D97-AF65-F5344CB8AC3E}">
        <p14:creationId xmlns:p14="http://schemas.microsoft.com/office/powerpoint/2010/main" val="4139475098"/>
      </p:ext>
    </p:extLst>
  </p:cSld>
  <p:clrMapOvr>
    <a:masterClrMapping/>
  </p:clrMapOvr>
</p:sld>
</file>

<file path=ppt/theme/theme1.xml><?xml version="1.0" encoding="utf-8"?>
<a:theme xmlns:a="http://schemas.openxmlformats.org/drawingml/2006/main" name="CMUMaster">
  <a:themeElements>
    <a:clrScheme name="CMU">
      <a:dk1>
        <a:srgbClr val="0C0C0C"/>
      </a:dk1>
      <a:lt1>
        <a:srgbClr val="0C0C0C"/>
      </a:lt1>
      <a:dk2>
        <a:srgbClr val="FFFFFF"/>
      </a:dk2>
      <a:lt2>
        <a:srgbClr val="F2F2F2"/>
      </a:lt2>
      <a:accent1>
        <a:srgbClr val="0C0C0C"/>
      </a:accent1>
      <a:accent2>
        <a:srgbClr val="A5A5A5"/>
      </a:accent2>
      <a:accent3>
        <a:srgbClr val="979067"/>
      </a:accent3>
      <a:accent4>
        <a:srgbClr val="FFC000"/>
      </a:accent4>
      <a:accent5>
        <a:srgbClr val="FFC000"/>
      </a:accent5>
      <a:accent6>
        <a:srgbClr val="FFC000"/>
      </a:accent6>
      <a:hlink>
        <a:srgbClr val="FFFFFF"/>
      </a:hlink>
      <a:folHlink>
        <a:srgbClr val="0C0C0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1E0D9A2-7E55-4F86-A644-FA9C9ABA4A9E}" vid="{579B3998-187D-4261-B9E4-B1D71E039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CMUPPTTemplate</Template>
  <TotalTime>360</TotalTime>
  <Words>633</Words>
  <Application>Microsoft Office PowerPoint</Application>
  <PresentationFormat>Widescreen</PresentationFormat>
  <Paragraphs>112</Paragraphs>
  <Slides>27</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CMUMaster</vt:lpstr>
      <vt:lpstr>Habitat protection, restoration, and results of population management </vt:lpstr>
      <vt:lpstr>PowerPoint Presentation</vt:lpstr>
      <vt:lpstr>PowerPoint Presentation</vt:lpstr>
      <vt:lpstr>PowerPoint Presentation</vt:lpstr>
      <vt:lpstr>Prioritizing Habitat Restoration</vt:lpstr>
      <vt:lpstr>The Approach:</vt:lpstr>
      <vt:lpstr>The Approach:</vt:lpstr>
      <vt:lpstr>The Approach:</vt:lpstr>
      <vt:lpstr>The Approach:</vt:lpstr>
      <vt:lpstr>Modifying the approach</vt:lpstr>
      <vt:lpstr>Modifying the approach</vt:lpstr>
      <vt:lpstr>Modifying the approach</vt:lpstr>
      <vt:lpstr>Study Area</vt:lpstr>
      <vt:lpstr>Study Area</vt:lpstr>
      <vt:lpstr>Prioritization “algorithm”</vt:lpstr>
      <vt:lpstr>Prioritization “algorithm”</vt:lpstr>
      <vt:lpstr>Calculate Disturbance</vt:lpstr>
      <vt:lpstr>Calculate “Cost”</vt:lpstr>
      <vt:lpstr>Calculate “Cost”</vt:lpstr>
      <vt:lpstr>Add weightings – Core Habitat</vt:lpstr>
      <vt:lpstr>Add weightings – GAR</vt:lpstr>
      <vt:lpstr>Add weightings – Caribou Use</vt:lpstr>
      <vt:lpstr>Add weightings – Caribou Use</vt:lpstr>
      <vt:lpstr>Priority Zones</vt:lpstr>
      <vt:lpstr>Priority Zones by Herd</vt:lpstr>
      <vt:lpstr>An evolving process</vt:lpstr>
      <vt:lpstr>Operational Considerations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Melanie Dickie</dc:creator>
  <cp:lastModifiedBy>Robert Serrouya</cp:lastModifiedBy>
  <cp:revision>13</cp:revision>
  <dcterms:created xsi:type="dcterms:W3CDTF">2018-10-19T22:26:21Z</dcterms:created>
  <dcterms:modified xsi:type="dcterms:W3CDTF">2022-01-24T22:05:12Z</dcterms:modified>
</cp:coreProperties>
</file>